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3" r:id="rId6"/>
    <p:sldId id="266" r:id="rId7"/>
    <p:sldId id="268" r:id="rId8"/>
    <p:sldId id="270" r:id="rId9"/>
    <p:sldId id="269" r:id="rId10"/>
    <p:sldId id="260" r:id="rId11"/>
    <p:sldId id="261" r:id="rId12"/>
    <p:sldId id="262" r:id="rId13"/>
    <p:sldId id="264" r:id="rId14"/>
    <p:sldId id="265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FB3B2-A188-4D57-9E43-B98420308CC2}" type="datetimeFigureOut">
              <a:rPr lang="nl-NL" smtClean="0"/>
              <a:t>23-9-2024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24A2A-D991-4AD3-8DBA-428414DE05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4074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F24A2A-D991-4AD3-8DBA-428414DE05B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3835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F24A2A-D991-4AD3-8DBA-428414DE05B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0761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F0C34-AF90-D330-056B-F91F9252C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0BEEA62-1FFA-CDD2-8C90-35730A038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A8660B-FB54-2FE7-65FD-BA51E9E91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B2A8-CF24-470A-8FEC-DFE8E18F75FF}" type="datetimeFigureOut">
              <a:rPr lang="nl-NL" smtClean="0"/>
              <a:t>23-9-2024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850ADE-669E-73DA-E31D-1A6557DC4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28D3645-E810-F180-C03C-6311A6CAB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9543-176E-4DA0-9EF7-884D24AFE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4211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C0D218-D752-5200-A0D3-9EEBD993F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8D5BD3B-C85F-858A-11CC-B50E23AE2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8EA301-D5C2-DA29-27BC-10EE6CAF7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B2A8-CF24-470A-8FEC-DFE8E18F75FF}" type="datetimeFigureOut">
              <a:rPr lang="nl-NL" smtClean="0"/>
              <a:t>23-9-2024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EF5BDC-9565-F66E-34E3-05E28DFE2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8DB4FB-FEA1-9415-3DEF-D21F7CC3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9543-176E-4DA0-9EF7-884D24AFE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522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8DE1801-F864-ADF6-B1DB-58FB82C3AE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074E6AF-DF86-9D94-418B-4E2F16EE9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2F046A-62CA-9E44-56A5-C96FE89B4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B2A8-CF24-470A-8FEC-DFE8E18F75FF}" type="datetimeFigureOut">
              <a:rPr lang="nl-NL" smtClean="0"/>
              <a:t>23-9-2024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D37108-6422-B1A2-66EC-F38391E5A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1347D9-FC60-D695-8839-332CD0B2C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9543-176E-4DA0-9EF7-884D24AFE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17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7360C2-AF0E-9430-339C-010E0B8C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85AE65-CB56-E074-F7DA-96798EE36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63E1B5-5509-2B6C-F52A-825F2A35B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B2A8-CF24-470A-8FEC-DFE8E18F75FF}" type="datetimeFigureOut">
              <a:rPr lang="nl-NL" smtClean="0"/>
              <a:t>23-9-2024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374C37-AC3F-C2B2-56DA-DF00C8499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CA50D5-C28D-4CD0-23FF-7505691DB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9543-176E-4DA0-9EF7-884D24AFE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0998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D4F711-3C49-C22C-E407-A7A835CB4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B5D85EC-F91D-5359-5F56-6FBEF0BB5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81AD2F-5DC3-B592-BE86-58A2CCB58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B2A8-CF24-470A-8FEC-DFE8E18F75FF}" type="datetimeFigureOut">
              <a:rPr lang="nl-NL" smtClean="0"/>
              <a:t>23-9-2024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83EB0A-0C64-893F-988C-DBA379BE0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C0A237-9CCA-4EA9-760A-4C4B2E885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9543-176E-4DA0-9EF7-884D24AFE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4317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635612-C0D7-44E3-348B-01EEBF29E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0FEBBD-E9FE-CFD9-8D66-EE75151776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A3FF875-10DA-283B-0F98-E0D7A1871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946F41A-7D13-CE7C-9CB1-8DFB81E6F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B2A8-CF24-470A-8FEC-DFE8E18F75FF}" type="datetimeFigureOut">
              <a:rPr lang="nl-NL" smtClean="0"/>
              <a:t>23-9-2024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C402A59-5E9F-5416-6C6A-638ACEDDA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475DEAA-254F-DE04-2CD6-28BFB502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9543-176E-4DA0-9EF7-884D24AFE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24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5F81E1-8E81-2840-65A7-5ADEBD6E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387CA06-DDC3-CFCC-84FA-7889087BA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5F6B16A-39C6-8966-49AA-AEAFC6E33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E4EFC88-F9F7-AEB2-6B1B-6B6E31F76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1C3BF8B-B49C-8BA1-87E4-0A45270A1F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C2E0BF5-13A7-7220-E2F4-DE9083D2F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B2A8-CF24-470A-8FEC-DFE8E18F75FF}" type="datetimeFigureOut">
              <a:rPr lang="nl-NL" smtClean="0"/>
              <a:t>23-9-2024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7E3D5CD-0578-3DA3-A4BC-F8FAB8A6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CF165AD-9B38-A5F1-417A-9F023DA56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9543-176E-4DA0-9EF7-884D24AFE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040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F112D7-88EF-65A4-31C9-1D12E45F0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ACE2893-B516-D987-368E-56B66D84F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B2A8-CF24-470A-8FEC-DFE8E18F75FF}" type="datetimeFigureOut">
              <a:rPr lang="nl-NL" smtClean="0"/>
              <a:t>23-9-2024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F753293-B7CA-0090-1CB5-0FD1B3E92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79F1393-1EAD-E1AA-B3A1-0DF87FD35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9543-176E-4DA0-9EF7-884D24AFE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8294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28FEDA9-8077-FAA2-666D-5BB0E558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B2A8-CF24-470A-8FEC-DFE8E18F75FF}" type="datetimeFigureOut">
              <a:rPr lang="nl-NL" smtClean="0"/>
              <a:t>23-9-2024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D1DF976-EA42-59F8-0423-23CFC5503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EF4A30-705D-1D38-B2A9-80E3B423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9543-176E-4DA0-9EF7-884D24AFE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91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EA0EF3-CBDE-D547-CF09-1DF9868F8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C9548B-67EC-4089-EA40-EF8DAF58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88271D2-AFC5-F47F-9E34-204314B2B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DED6A89-220F-A76F-A394-C6242AEA9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B2A8-CF24-470A-8FEC-DFE8E18F75FF}" type="datetimeFigureOut">
              <a:rPr lang="nl-NL" smtClean="0"/>
              <a:t>23-9-2024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7E6F067-EFAB-7241-7F50-A9E860A1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19056C9-5C2C-12B8-42D8-AFCB45CF1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9543-176E-4DA0-9EF7-884D24AFE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631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FB8869-33B5-D892-6581-F5345231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32D5007-F13D-F8A3-8DA3-91159C0753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9056CDA-D59F-D24F-05C6-DB909212B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2061A13-25DB-C5CE-180E-EA72BF105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B2A8-CF24-470A-8FEC-DFE8E18F75FF}" type="datetimeFigureOut">
              <a:rPr lang="nl-NL" smtClean="0"/>
              <a:t>23-9-2024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EA69C93-32D7-C8BE-CA00-50231CF74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143249F-11C3-1D18-9455-E87CDE74F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9543-176E-4DA0-9EF7-884D24AFE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406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072BA30-A834-5394-E5C3-14B886019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935224-6E23-4EE6-29E2-8AD69779A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7026CF-EB29-89E5-197E-AA3341269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56B2A8-CF24-470A-8FEC-DFE8E18F75FF}" type="datetimeFigureOut">
              <a:rPr lang="nl-NL" smtClean="0"/>
              <a:t>23-9-2024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C21E86-B625-5F0C-B639-D80656B2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7AED15-CB07-A10A-4A6E-6BB01888C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9D9543-176E-4DA0-9EF7-884D24AFE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116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76F794-91BE-0920-EDE7-8705BDDDA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Algemene ledenvergadering </a:t>
            </a:r>
            <a:br>
              <a:rPr lang="nl-NL" dirty="0"/>
            </a:br>
            <a:r>
              <a:rPr lang="nl-NL" dirty="0"/>
              <a:t>26 september 2024</a:t>
            </a:r>
          </a:p>
        </p:txBody>
      </p:sp>
      <p:pic>
        <p:nvPicPr>
          <p:cNvPr id="5" name="Tijdelijke aanduiding voor inhoud 4" descr="Afbeelding met tekst, logo, Graphics, Lettertype&#10;&#10;Automatisch gegenereerde beschrijving">
            <a:extLst>
              <a:ext uri="{FF2B5EF4-FFF2-40B4-BE49-F238E27FC236}">
                <a16:creationId xmlns:a16="http://schemas.microsoft.com/office/drawing/2014/main" id="{78D116DE-FB6A-C8CE-CCB8-24F73E4F0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68" y="1825625"/>
            <a:ext cx="50332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35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75B7C-367F-BAD8-9E74-03E747EE0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Inloopspreekuren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485F5E-5297-D420-4B82-BE071B9AC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628" y="1846890"/>
            <a:ext cx="10515600" cy="276764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Met kerstgroet planning inloopspreekuren 2024 aan gereikt (planning publiceren). In 2023.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geplande data voor 2024 zijn: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Westervoort</a:t>
            </a:r>
            <a:r>
              <a:rPr lang="nl-N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5 feb, 8 apr, 3 juni, 7 okt en 2 december (Huize Vredenburg)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Duiven:</a:t>
            </a:r>
            <a:r>
              <a:rPr lang="nl-N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4 mrt, 6 mei, 2 sept en 4 november (Duiven de </a:t>
            </a:r>
            <a:r>
              <a:rPr lang="nl-NL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Ogtent</a:t>
            </a:r>
            <a:r>
              <a:rPr lang="nl-N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Tijdelijke aanduiding voor inhoud 4" descr="Afbeelding met tekst, logo, Graphics, Lettertype&#10;&#10;Automatisch gegenereerde beschrijving">
            <a:extLst>
              <a:ext uri="{FF2B5EF4-FFF2-40B4-BE49-F238E27FC236}">
                <a16:creationId xmlns:a16="http://schemas.microsoft.com/office/drawing/2014/main" id="{C63DE1A8-6B69-487C-5BAC-EC17E7D39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150" y="0"/>
            <a:ext cx="1802850" cy="155859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FD83280-C27F-CCA0-6FE9-50F1D42B2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359" y="4074152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04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46A3AE-E7EF-74AB-9E1F-34C4A7606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68F7EE-2A0E-1D56-3C86-ABC0F03D0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860"/>
            <a:ext cx="10515600" cy="5422140"/>
          </a:xfrm>
        </p:spPr>
        <p:txBody>
          <a:bodyPr>
            <a:normAutofit/>
          </a:bodyPr>
          <a:lstStyle/>
          <a:p>
            <a:r>
              <a:rPr lang="nl-NL" sz="1800" dirty="0"/>
              <a:t>Rode dorp, Westervoort. Project is afgerond en bewoners hebben inmiddels hun intrek genomen in de nieuw gebouwde woningen. Van de oorspronkelijke bewoners is er slechts 1 terug verhuisd. Op 6 december  is het rode dorp officieel opgeleverd in het bijzijn van nieuwe bewoners, bestuur HVTS, wethouder, aannemer en een afvaardiging van Vivare.</a:t>
            </a:r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r>
              <a:rPr lang="nl-NL" sz="1800" dirty="0"/>
              <a:t>Herstructurering in Loo: vanwege verzakking van de fundering . Er zijn inmiddels meerdere woningen gesloopt. Er zijn inmiddels stedenbouwkundige plannen ingediend bij de Gemeente Duiven voor nieuwbouw.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7448C2D-54B9-9386-B26C-4EEB9368E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040" y="0"/>
            <a:ext cx="2003960" cy="173223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9798396-51E8-9CFC-6ECE-2FA9A4EE3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086" y="2498999"/>
            <a:ext cx="3633531" cy="24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35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2DF3AF-1B5A-AC09-EEFE-FC5E82C27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doet de HVTS 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9E328D-14A4-5E07-3729-94F27548E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Gesprekspartner van de Gemeente en Vivare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Biedt ondersteuning aan bewoners gedurende nieuwbouw en renovatieprojecten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Beleidsmatige afstemming binnen de samenwerkende huurdersorganisaties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Objectieve bemiddeling bij huurdersproblematiek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nl-N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Planning voorlichtingsbijeenkomsten te organiseren in 2024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pic>
        <p:nvPicPr>
          <p:cNvPr id="4" name="Tijdelijke aanduiding voor inhoud 4" descr="Afbeelding met tekst, logo, Graphics, Lettertype&#10;&#10;Automatisch gegenereerde beschrijving">
            <a:extLst>
              <a:ext uri="{FF2B5EF4-FFF2-40B4-BE49-F238E27FC236}">
                <a16:creationId xmlns:a16="http://schemas.microsoft.com/office/drawing/2014/main" id="{C8DAF18B-E946-A974-8759-9938D5A41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331" y="0"/>
            <a:ext cx="2158669" cy="186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67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7E3B17-CD46-9716-5436-E04356A4E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Statuten HVTS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6D6E69-1400-A8FB-AD1D-2A773C166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0549"/>
            <a:ext cx="10515600" cy="3646414"/>
          </a:xfrm>
        </p:spPr>
        <p:txBody>
          <a:bodyPr/>
          <a:lstStyle/>
          <a:p>
            <a:r>
              <a:rPr lang="nl-NL" dirty="0"/>
              <a:t>De statuten dienen geheel gelezen te worden door de aanwezige leden</a:t>
            </a:r>
          </a:p>
          <a:p>
            <a:r>
              <a:rPr lang="nl-NL" dirty="0"/>
              <a:t>Er zijn exemplaren ter inzage geprint</a:t>
            </a:r>
          </a:p>
          <a:p>
            <a:r>
              <a:rPr lang="nl-NL" dirty="0"/>
              <a:t>De statuten zijn gepubliceerd op de website van de HVTS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7FF7AAC-D8B9-B584-B84F-DFA16B8A6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040" y="0"/>
            <a:ext cx="2003960" cy="173223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0EF7FD3-D6F8-A5B9-6F38-73072A13E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821" y="4529471"/>
            <a:ext cx="1689808" cy="218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48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F39CE9-5E45-8A31-47B7-898D731D2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Ingediende vragen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10244B-52BB-8A43-A06D-1C7F44CA0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Behandeling ingediende vragen</a:t>
            </a:r>
          </a:p>
          <a:p>
            <a:r>
              <a:rPr lang="nl-NL" dirty="0"/>
              <a:t>Rondvraag (geen klachten)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                                                                                    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F41DB7F-CCA4-3242-7309-45EF78003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040" y="0"/>
            <a:ext cx="2003960" cy="173223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E80E1A8-6DBE-E522-FC71-44D92C9EA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773" y="2339385"/>
            <a:ext cx="245745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67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DB44D3-E40F-A898-8CC8-6C2408AB3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EC0A44-644D-F8F4-E8A9-B65B462E1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260" y="1467293"/>
            <a:ext cx="10811540" cy="343431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0" dirty="0">
                <a:solidFill>
                  <a:srgbClr val="545252"/>
                </a:solidFill>
                <a:effectLst/>
                <a:latin typeface="Montserrat-Bold"/>
                <a:ea typeface="Aptos" panose="020B0004020202020204" pitchFamily="34" charset="0"/>
                <a:cs typeface="Montserrat-Bold"/>
              </a:rPr>
              <a:t>1) Opening 19.30 : </a:t>
            </a:r>
            <a:r>
              <a:rPr lang="nl-NL" sz="1800" kern="0" dirty="0">
                <a:solidFill>
                  <a:srgbClr val="545252"/>
                </a:solidFill>
                <a:effectLst/>
                <a:latin typeface="Montserrat-Bold"/>
                <a:ea typeface="Aptos" panose="020B0004020202020204" pitchFamily="34" charset="0"/>
                <a:cs typeface="Montserrat-Bold"/>
              </a:rPr>
              <a:t>opening door</a:t>
            </a:r>
            <a:r>
              <a:rPr lang="nl-NL" sz="1800" b="1" kern="0" dirty="0">
                <a:solidFill>
                  <a:srgbClr val="545252"/>
                </a:solidFill>
                <a:effectLst/>
                <a:latin typeface="Montserrat-Bold"/>
                <a:ea typeface="Aptos" panose="020B0004020202020204" pitchFamily="34" charset="0"/>
                <a:cs typeface="Montserrat-Bold"/>
              </a:rPr>
              <a:t>  </a:t>
            </a:r>
            <a:r>
              <a:rPr lang="nl-NL" sz="1800" kern="0" dirty="0">
                <a:solidFill>
                  <a:srgbClr val="545252"/>
                </a:solidFill>
                <a:effectLst/>
                <a:latin typeface="Montserrat-Bold"/>
                <a:ea typeface="Aptos" panose="020B0004020202020204" pitchFamily="34" charset="0"/>
                <a:cs typeface="Montserrat-Bold"/>
              </a:rPr>
              <a:t>Anke bakker</a:t>
            </a: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0" dirty="0">
                <a:solidFill>
                  <a:srgbClr val="545252"/>
                </a:solidFill>
                <a:effectLst/>
                <a:latin typeface="Montserrat-Bold"/>
                <a:ea typeface="Aptos" panose="020B0004020202020204" pitchFamily="34" charset="0"/>
                <a:cs typeface="Montserrat-Bold"/>
              </a:rPr>
              <a:t>2) Mededelingen</a:t>
            </a:r>
            <a:r>
              <a:rPr lang="nl-NL" sz="1800" kern="0" dirty="0">
                <a:solidFill>
                  <a:srgbClr val="545252"/>
                </a:solidFill>
                <a:effectLst/>
                <a:latin typeface="Montserrat-Bold"/>
                <a:ea typeface="Aptos" panose="020B0004020202020204" pitchFamily="34" charset="0"/>
                <a:cs typeface="Montserrat-Bold"/>
              </a:rPr>
              <a:t> </a:t>
            </a: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0" dirty="0">
                <a:solidFill>
                  <a:srgbClr val="545252"/>
                </a:solidFill>
                <a:effectLst/>
                <a:latin typeface="Montserrat-Bold"/>
                <a:ea typeface="Aptos" panose="020B0004020202020204" pitchFamily="34" charset="0"/>
                <a:cs typeface="Montserrat-Bold"/>
              </a:rPr>
              <a:t>3) Notulen alv 2023: </a:t>
            </a:r>
            <a:r>
              <a:rPr lang="nl-NL" sz="1800" kern="0" dirty="0">
                <a:solidFill>
                  <a:srgbClr val="545252"/>
                </a:solidFill>
                <a:effectLst/>
                <a:latin typeface="Montserrat-Bold"/>
                <a:ea typeface="Aptos" panose="020B0004020202020204" pitchFamily="34" charset="0"/>
                <a:cs typeface="Montserrat-Bold"/>
              </a:rPr>
              <a:t>vaststellen notulen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0" dirty="0">
                <a:solidFill>
                  <a:srgbClr val="545252"/>
                </a:solidFill>
                <a:effectLst/>
                <a:latin typeface="Montserrat-Bold"/>
                <a:ea typeface="Aptos" panose="020B0004020202020204" pitchFamily="34" charset="0"/>
                <a:cs typeface="Montserrat-Bold"/>
              </a:rPr>
              <a:t>4) </a:t>
            </a:r>
            <a:r>
              <a:rPr lang="nl-NL" sz="1800" b="1" kern="0" dirty="0">
                <a:solidFill>
                  <a:srgbClr val="545252"/>
                </a:solidFill>
                <a:latin typeface="Montserrat-Bold"/>
                <a:ea typeface="Aptos" panose="020B0004020202020204" pitchFamily="34" charset="0"/>
                <a:cs typeface="Montserrat-Bold"/>
              </a:rPr>
              <a:t>Jaarverslag </a:t>
            </a:r>
            <a:r>
              <a:rPr lang="nl-NL" sz="1800" b="1" kern="0" dirty="0">
                <a:solidFill>
                  <a:srgbClr val="545252"/>
                </a:solidFill>
                <a:effectLst/>
                <a:latin typeface="Montserrat-Bold"/>
                <a:ea typeface="Aptos" panose="020B0004020202020204" pitchFamily="34" charset="0"/>
                <a:cs typeface="Montserrat-Bold"/>
              </a:rPr>
              <a:t>2023: </a:t>
            </a: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0" dirty="0">
                <a:solidFill>
                  <a:srgbClr val="545252"/>
                </a:solidFill>
                <a:effectLst/>
                <a:latin typeface="Montserrat-Bold"/>
                <a:ea typeface="Aptos" panose="020B0004020202020204" pitchFamily="34" charset="0"/>
                <a:cs typeface="Montserrat-Bold"/>
              </a:rPr>
              <a:t>5)  (Her)benoeming bestuursleden: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kern="0" dirty="0">
                <a:solidFill>
                  <a:srgbClr val="545252"/>
                </a:solidFill>
                <a:effectLst/>
                <a:latin typeface="Montserrat-Bold"/>
                <a:ea typeface="Aptos" panose="020B0004020202020204" pitchFamily="34" charset="0"/>
                <a:cs typeface="Montserrat-Bold"/>
              </a:rPr>
              <a:t>aftredend en herkiesbaar: Anke Bakker. Jan </a:t>
            </a:r>
            <a:r>
              <a:rPr lang="nl-NL" sz="1800" kern="0" dirty="0" err="1">
                <a:solidFill>
                  <a:srgbClr val="545252"/>
                </a:solidFill>
                <a:effectLst/>
                <a:latin typeface="Montserrat-Bold"/>
                <a:ea typeface="Aptos" panose="020B0004020202020204" pitchFamily="34" charset="0"/>
                <a:cs typeface="Montserrat-Bold"/>
              </a:rPr>
              <a:t>Lupsan</a:t>
            </a:r>
            <a:r>
              <a:rPr lang="nl-NL" sz="1800" kern="0" dirty="0">
                <a:solidFill>
                  <a:srgbClr val="545252"/>
                </a:solidFill>
                <a:effectLst/>
                <a:latin typeface="Montserrat-Bold"/>
                <a:ea typeface="Aptos" panose="020B0004020202020204" pitchFamily="34" charset="0"/>
                <a:cs typeface="Montserrat-Bold"/>
              </a:rPr>
              <a:t> heeft zich verkiesbaar gesteld als bestuurslid. Afscheid van aftredend bestuurslid Hans Asmus</a:t>
            </a: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800" b="1" kern="0" dirty="0">
              <a:solidFill>
                <a:srgbClr val="545252"/>
              </a:solidFill>
              <a:latin typeface="Montserrat-Bold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62B046C-1491-F74B-F812-0674947E1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6242" y="0"/>
            <a:ext cx="2005758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75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ABD39DBF-FE34-821C-4B8F-C18A95C0E5EB}"/>
              </a:ext>
            </a:extLst>
          </p:cNvPr>
          <p:cNvSpPr txBox="1"/>
          <p:nvPr/>
        </p:nvSpPr>
        <p:spPr>
          <a:xfrm>
            <a:off x="1073888" y="1541721"/>
            <a:ext cx="8094036" cy="157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0" dirty="0">
                <a:solidFill>
                  <a:srgbClr val="545252"/>
                </a:solidFill>
                <a:effectLst/>
                <a:latin typeface="Montserrat-Bold"/>
                <a:ea typeface="Aptos" panose="020B0004020202020204" pitchFamily="34" charset="0"/>
                <a:cs typeface="Montserrat-Bold"/>
              </a:rPr>
              <a:t>6) Presentatie brand</a:t>
            </a:r>
            <a:r>
              <a:rPr lang="nl-NL" b="1" kern="0" dirty="0">
                <a:solidFill>
                  <a:srgbClr val="545252"/>
                </a:solidFill>
                <a:latin typeface="Montserrat-Bold"/>
                <a:ea typeface="Aptos" panose="020B0004020202020204" pitchFamily="34" charset="0"/>
                <a:cs typeface="Montserrat-Bold"/>
              </a:rPr>
              <a:t>veiligheid</a:t>
            </a:r>
            <a:r>
              <a:rPr lang="nl-NL" sz="1800" b="1" kern="0" dirty="0">
                <a:solidFill>
                  <a:srgbClr val="545252"/>
                </a:solidFill>
                <a:effectLst/>
                <a:latin typeface="Montserrat-Bold"/>
                <a:ea typeface="Aptos" panose="020B0004020202020204" pitchFamily="34" charset="0"/>
                <a:cs typeface="Montserrat-Bold"/>
              </a:rPr>
              <a:t> Jos </a:t>
            </a:r>
            <a:r>
              <a:rPr lang="nl-NL" sz="1800" b="1" kern="0" dirty="0" err="1">
                <a:solidFill>
                  <a:srgbClr val="545252"/>
                </a:solidFill>
                <a:effectLst/>
                <a:latin typeface="Montserrat-Bold"/>
                <a:ea typeface="Aptos" panose="020B0004020202020204" pitchFamily="34" charset="0"/>
                <a:cs typeface="Montserrat-Bold"/>
              </a:rPr>
              <a:t>Bischoff</a:t>
            </a: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b="1" kern="0" dirty="0">
                <a:solidFill>
                  <a:srgbClr val="545252"/>
                </a:solidFill>
                <a:latin typeface="Montserrat-Bold"/>
                <a:ea typeface="Aptos" panose="020B0004020202020204" pitchFamily="34" charset="0"/>
                <a:cs typeface="Montserrat-Bold"/>
              </a:rPr>
              <a:t>7</a:t>
            </a:r>
            <a:r>
              <a:rPr lang="nl-NL" sz="1800" b="1" kern="0" dirty="0">
                <a:solidFill>
                  <a:srgbClr val="545252"/>
                </a:solidFill>
                <a:effectLst/>
                <a:latin typeface="Montserrat-Bold"/>
                <a:ea typeface="Aptos" panose="020B0004020202020204" pitchFamily="34" charset="0"/>
                <a:cs typeface="Montserrat-Bold"/>
              </a:rPr>
              <a:t>) Voortgang projecten </a:t>
            </a: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0" dirty="0">
                <a:solidFill>
                  <a:srgbClr val="545252"/>
                </a:solidFill>
                <a:effectLst/>
                <a:latin typeface="Montserrat-Bold"/>
                <a:ea typeface="Aptos" panose="020B0004020202020204" pitchFamily="34" charset="0"/>
                <a:cs typeface="Montserrat-Bold"/>
              </a:rPr>
              <a:t>9) Vaststellen statuten </a:t>
            </a: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b="1" kern="0" dirty="0">
                <a:solidFill>
                  <a:srgbClr val="545252"/>
                </a:solidFill>
                <a:latin typeface="Montserrat-Bold"/>
                <a:ea typeface="Aptos" panose="020B0004020202020204" pitchFamily="34" charset="0"/>
                <a:cs typeface="Montserrat-Bold"/>
              </a:rPr>
              <a:t>10</a:t>
            </a:r>
            <a:r>
              <a:rPr lang="nl-NL" sz="1800" b="1" kern="0" dirty="0">
                <a:solidFill>
                  <a:srgbClr val="545252"/>
                </a:solidFill>
                <a:effectLst/>
                <a:latin typeface="Montserrat-Bold"/>
                <a:ea typeface="Aptos" panose="020B0004020202020204" pitchFamily="34" charset="0"/>
                <a:cs typeface="Montserrat-Bold"/>
              </a:rPr>
              <a:t>) Afsluiting met een hapje en een drankje</a:t>
            </a: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7FA72E3-D00D-45F9-1D9B-46E43A77E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040" y="0"/>
            <a:ext cx="2003960" cy="17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57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CEBB5D-434B-7100-5CBB-B21DA41B9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Jaarverslag 2023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1A54898-7122-1AE4-57CC-E044AE578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Hoofdpunten prestatie afspraken: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Gemeenten, Vivare en de huurdersorganisatie zetten gezamenlijk in op het terugdringen van het woningtekort, door het bouwtempo te verhogen en meer betaalbare woningen te bouwen.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Tot en met 2030 betreft de opgave voor de gemeente Duiven 235 sociale huurwoningen 40 midden huurwoningen. Voor de gemeente Westervoort betreft de opgave 160 sociale huurwoningen en 120 </a:t>
            </a:r>
            <a:r>
              <a:rPr lang="nl-NL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middenhuurwoningen</a:t>
            </a:r>
            <a:r>
              <a:rPr lang="nl-N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 wordt rekening gehouden met de wensen van specifieke groepen als kleine huishoudens, jongeren en ouderen. Ook de spankracht in het sociale domein speelt een rol.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N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Vivare zet haar ‘warme jas’ aanpak voor het isoleren van woningen voort. 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nl-N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Isolatiemaatregelen zijn gratis voor huurders.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838EAE1-EE5B-C672-8F78-02CC320B9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040" y="0"/>
            <a:ext cx="2003960" cy="17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09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4702C-E531-C2F9-D0B8-AD97B7FFF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Financieel verslag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157808-3175-A2EF-21B0-68B14F5ED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0037"/>
            <a:ext cx="10515600" cy="3486926"/>
          </a:xfrm>
        </p:spPr>
        <p:txBody>
          <a:bodyPr/>
          <a:lstStyle/>
          <a:p>
            <a:r>
              <a:rPr lang="nl-NL" dirty="0"/>
              <a:t>Anke Bakker geeft toelichting op het uitgereikte  financiële verslag</a:t>
            </a:r>
          </a:p>
          <a:p>
            <a:r>
              <a:rPr lang="nl-NL" dirty="0"/>
              <a:t>In te zien tijdens de algemene ledenvergadering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B00DFCB-6DA3-3A7B-C952-9ACF4D9DF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040" y="0"/>
            <a:ext cx="2003960" cy="173223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A220509-0757-3AFA-4710-37AFE6A2F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50" y="4009027"/>
            <a:ext cx="24955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92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4702C-E531-C2F9-D0B8-AD97B7FFF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Financieel verslag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157808-3175-A2EF-21B0-68B14F5ED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0037"/>
            <a:ext cx="10515600" cy="3486926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B00DFCB-6DA3-3A7B-C952-9ACF4D9DF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040" y="0"/>
            <a:ext cx="2003960" cy="173223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901A9FF-A857-DA4C-2DEA-3E019D6A9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63" y="1677018"/>
            <a:ext cx="9688277" cy="481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69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4702C-E531-C2F9-D0B8-AD97B7FFF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Financieel verslag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157808-3175-A2EF-21B0-68B14F5ED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0037"/>
            <a:ext cx="10515600" cy="3486926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B00DFCB-6DA3-3A7B-C952-9ACF4D9DF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040" y="0"/>
            <a:ext cx="2003960" cy="173223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23654BA-ADDC-8073-10FA-A7111BAA1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66" y="1797287"/>
            <a:ext cx="9535856" cy="437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35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4702C-E531-C2F9-D0B8-AD97B7FFF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(her) benoeming bestuursleden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157808-3175-A2EF-21B0-68B14F5ED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0037"/>
            <a:ext cx="10515600" cy="3486926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B00DFCB-6DA3-3A7B-C952-9ACF4D9DF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040" y="0"/>
            <a:ext cx="2003960" cy="173223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A0BF24C-75DB-2AE0-4F59-7E524CE1D4DC}"/>
              </a:ext>
            </a:extLst>
          </p:cNvPr>
          <p:cNvSpPr txBox="1"/>
          <p:nvPr/>
        </p:nvSpPr>
        <p:spPr>
          <a:xfrm>
            <a:off x="1073888" y="2264736"/>
            <a:ext cx="9367284" cy="1972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kern="0" dirty="0">
                <a:solidFill>
                  <a:srgbClr val="545252"/>
                </a:solidFill>
                <a:effectLst/>
                <a:latin typeface="Montserrat-Bold"/>
                <a:ea typeface="Aptos" panose="020B0004020202020204" pitchFamily="34" charset="0"/>
                <a:cs typeface="Montserrat-Bold"/>
              </a:rPr>
              <a:t>aftredend en herkiesbaar: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kern="0" dirty="0">
                <a:solidFill>
                  <a:srgbClr val="545252"/>
                </a:solidFill>
                <a:effectLst/>
                <a:latin typeface="Montserrat-Bold"/>
                <a:ea typeface="Aptos" panose="020B0004020202020204" pitchFamily="34" charset="0"/>
                <a:cs typeface="Montserrat-Bold"/>
              </a:rPr>
              <a:t>Anke Bakker.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kern="0" dirty="0">
                <a:solidFill>
                  <a:srgbClr val="545252"/>
                </a:solidFill>
                <a:effectLst/>
                <a:latin typeface="Montserrat-Bold"/>
                <a:ea typeface="Aptos" panose="020B0004020202020204" pitchFamily="34" charset="0"/>
                <a:cs typeface="Montserrat-Bold"/>
              </a:rPr>
              <a:t>Jan </a:t>
            </a:r>
            <a:r>
              <a:rPr lang="nl-NL" sz="1800" kern="0" dirty="0" err="1">
                <a:solidFill>
                  <a:srgbClr val="545252"/>
                </a:solidFill>
                <a:effectLst/>
                <a:latin typeface="Montserrat-Bold"/>
                <a:ea typeface="Aptos" panose="020B0004020202020204" pitchFamily="34" charset="0"/>
                <a:cs typeface="Montserrat-Bold"/>
              </a:rPr>
              <a:t>Lupsan</a:t>
            </a:r>
            <a:r>
              <a:rPr lang="nl-NL" sz="1800" kern="0" dirty="0">
                <a:solidFill>
                  <a:srgbClr val="545252"/>
                </a:solidFill>
                <a:effectLst/>
                <a:latin typeface="Montserrat-Bold"/>
                <a:ea typeface="Aptos" panose="020B0004020202020204" pitchFamily="34" charset="0"/>
                <a:cs typeface="Montserrat-Bold"/>
              </a:rPr>
              <a:t> heeft zich verkiesbaar gesteld als nieuw bestuurslid.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kern="0" dirty="0">
              <a:solidFill>
                <a:srgbClr val="545252"/>
              </a:solidFill>
              <a:latin typeface="Montserrat-Bold"/>
              <a:ea typeface="Aptos" panose="020B0004020202020204" pitchFamily="34" charset="0"/>
              <a:cs typeface="Montserrat-Bol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kern="0" dirty="0">
                <a:solidFill>
                  <a:srgbClr val="545252"/>
                </a:solidFill>
                <a:effectLst/>
                <a:latin typeface="Montserrat-Bold"/>
                <a:ea typeface="Aptos" panose="020B0004020202020204" pitchFamily="34" charset="0"/>
                <a:cs typeface="Montserrat-Bold"/>
              </a:rPr>
              <a:t>Afscheid van aftredend bestuurslid Hans Asmus</a:t>
            </a: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537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4702C-E531-C2F9-D0B8-AD97B7FFF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667" y="1514649"/>
            <a:ext cx="10515600" cy="1392976"/>
          </a:xfrm>
        </p:spPr>
        <p:txBody>
          <a:bodyPr/>
          <a:lstStyle/>
          <a:p>
            <a:r>
              <a:rPr lang="nl-NL" dirty="0"/>
              <a:t>Presentatie brandveiligheid door Jos </a:t>
            </a:r>
            <a:r>
              <a:rPr lang="nl-NL" dirty="0" err="1"/>
              <a:t>Bischoff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157808-3175-A2EF-21B0-68B14F5ED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0037"/>
            <a:ext cx="10515600" cy="3486926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B00DFCB-6DA3-3A7B-C952-9ACF4D9DF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040" y="0"/>
            <a:ext cx="2003960" cy="173223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1366E38-1007-81C9-8164-A633C7E85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417" y="2881534"/>
            <a:ext cx="26860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6154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486</Words>
  <Application>Microsoft Office PowerPoint</Application>
  <PresentationFormat>Breedbeeld</PresentationFormat>
  <Paragraphs>103</Paragraphs>
  <Slides>14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Montserrat-Bold</vt:lpstr>
      <vt:lpstr>Kantoorthema</vt:lpstr>
      <vt:lpstr>Algemene ledenvergadering  26 september 2024</vt:lpstr>
      <vt:lpstr>Agenda</vt:lpstr>
      <vt:lpstr>PowerPoint-presentatie</vt:lpstr>
      <vt:lpstr>Jaarverslag 2023</vt:lpstr>
      <vt:lpstr>Financieel verslag</vt:lpstr>
      <vt:lpstr>Financieel verslag</vt:lpstr>
      <vt:lpstr>Financieel verslag</vt:lpstr>
      <vt:lpstr>(her) benoeming bestuursleden</vt:lpstr>
      <vt:lpstr>Presentatie brandveiligheid door Jos Bischoff</vt:lpstr>
      <vt:lpstr>Inloopspreekuren</vt:lpstr>
      <vt:lpstr>Projecten</vt:lpstr>
      <vt:lpstr>Wat doet de HVTS ?</vt:lpstr>
      <vt:lpstr>Statuten HVTS</vt:lpstr>
      <vt:lpstr>Ingediende vragen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Joan Berings Trainingen &amp; Consultancy</dc:creator>
  <cp:lastModifiedBy>Joan Berings Trainingen &amp; Consultancy</cp:lastModifiedBy>
  <cp:revision>6</cp:revision>
  <dcterms:created xsi:type="dcterms:W3CDTF">2024-08-02T09:39:51Z</dcterms:created>
  <dcterms:modified xsi:type="dcterms:W3CDTF">2024-09-23T13:20:35Z</dcterms:modified>
</cp:coreProperties>
</file>