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8" r:id="rId3"/>
  </p:sldMasterIdLst>
  <p:notesMasterIdLst>
    <p:notesMasterId r:id="rId10"/>
  </p:notesMasterIdLst>
  <p:sldIdLst>
    <p:sldId id="1107" r:id="rId4"/>
    <p:sldId id="828" r:id="rId5"/>
    <p:sldId id="1093" r:id="rId6"/>
    <p:sldId id="1090" r:id="rId7"/>
    <p:sldId id="905" r:id="rId8"/>
    <p:sldId id="110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" y="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244313210848702E-2"/>
          <c:y val="3.9475260036939797E-2"/>
          <c:w val="0.91768241469816303"/>
          <c:h val="0.865158916901155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Außenwand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3175">
              <a:noFill/>
            </a:ln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Tabelle1!$B$2:$B$6</c:f>
              <c:numCache>
                <c:formatCode>_("€"* #,##0.00_);_("€"* \(#,##0.00\);_("€"* "-"??_);_(@_)</c:formatCode>
                <c:ptCount val="5"/>
                <c:pt idx="0">
                  <c:v>11.200000000000001</c:v>
                </c:pt>
                <c:pt idx="1">
                  <c:v>16.400000000000002</c:v>
                </c:pt>
                <c:pt idx="2">
                  <c:v>16.400000000000002</c:v>
                </c:pt>
                <c:pt idx="3">
                  <c:v>25.8048</c:v>
                </c:pt>
                <c:pt idx="4">
                  <c:v>25.8048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C-4CA4-86B9-CB3A1953925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Dach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3175">
              <a:noFill/>
            </a:ln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Tabelle1!$C$2:$C$6</c:f>
              <c:numCache>
                <c:formatCode>_("€"* #,##0.00_);_("€"* \(#,##0.00\);_("€"* "-"??_);_(@_)</c:formatCode>
                <c:ptCount val="5"/>
                <c:pt idx="0">
                  <c:v>6.3359999999999914</c:v>
                </c:pt>
                <c:pt idx="1">
                  <c:v>6.3359999999999914</c:v>
                </c:pt>
                <c:pt idx="2">
                  <c:v>6.3359999999999914</c:v>
                </c:pt>
                <c:pt idx="3">
                  <c:v>5.1839999999999975</c:v>
                </c:pt>
                <c:pt idx="4">
                  <c:v>5.1839999999999975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4C-4CA4-86B9-CB3A1953925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KG-Decke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Tabelle1!$D$2:$D$6</c:f>
              <c:numCache>
                <c:formatCode>_("€"* #,##0.00_);_("€"* \(#,##0.00\);_("€"* "-"??_);_(@_)</c:formatCode>
                <c:ptCount val="5"/>
                <c:pt idx="0">
                  <c:v>3.455999999999996</c:v>
                </c:pt>
                <c:pt idx="1">
                  <c:v>6.0479999999999947</c:v>
                </c:pt>
                <c:pt idx="2">
                  <c:v>6.0479999999999947</c:v>
                </c:pt>
                <c:pt idx="3">
                  <c:v>8.64</c:v>
                </c:pt>
                <c:pt idx="4">
                  <c:v>8.64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4C-4CA4-86B9-CB3A19539254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Fenster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Tabelle1!$E$2:$E$6</c:f>
              <c:numCache>
                <c:formatCode>_("€"* #,##0.00_);_("€"* \(#,##0.00\);_("€"* "-"??_);_(@_)</c:formatCode>
                <c:ptCount val="5"/>
                <c:pt idx="0">
                  <c:v>6.6559999999999997</c:v>
                </c:pt>
                <c:pt idx="1">
                  <c:v>7.9359999999999973</c:v>
                </c:pt>
                <c:pt idx="2">
                  <c:v>7.9359999999999973</c:v>
                </c:pt>
                <c:pt idx="3">
                  <c:v>9.2159999999999958</c:v>
                </c:pt>
                <c:pt idx="4">
                  <c:v>9.2159999999999958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4C-4CA4-86B9-CB3A19539254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Qualitätssich.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Tabelle1!$F$2:$F$6</c:f>
              <c:numCache>
                <c:formatCode>_("€"* #,##0.00_);_("€"* \(#,##0.00\);_("€"* "-"??_);_(@_)</c:formatCode>
                <c:ptCount val="5"/>
                <c:pt idx="0">
                  <c:v>15</c:v>
                </c:pt>
                <c:pt idx="1">
                  <c:v>27</c:v>
                </c:pt>
                <c:pt idx="2">
                  <c:v>27</c:v>
                </c:pt>
                <c:pt idx="3">
                  <c:v>45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4C-4CA4-86B9-CB3A19539254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Lüftung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Tabelle1!$G$2:$G$6</c:f>
              <c:numCache>
                <c:formatCode>_("€"* #,##0.00_);_("€"* \(#,##0.00\);_("€"* "-"??_);_(@_)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40</c:v>
                </c:pt>
                <c:pt idx="3">
                  <c:v>45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4C-4CA4-86B9-CB3A19539254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Heizung</c:v>
                </c:pt>
              </c:strCache>
            </c:strRef>
          </c:tx>
          <c:spPr>
            <a:solidFill>
              <a:srgbClr val="C0504D">
                <a:lumMod val="40000"/>
                <a:lumOff val="60000"/>
              </a:srgb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Tabelle1!$H$2:$H$6</c:f>
              <c:numCache>
                <c:formatCode>_("€"* #,##0.00_);_("€"* \(#,##0.00\);_("€"* "-"??_);_(@_)</c:formatCode>
                <c:ptCount val="5"/>
                <c:pt idx="0">
                  <c:v>20</c:v>
                </c:pt>
                <c:pt idx="1">
                  <c:v>32</c:v>
                </c:pt>
                <c:pt idx="2">
                  <c:v>32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4C-4CA4-86B9-CB3A19539254}"/>
            </c:ext>
          </c:extLst>
        </c:ser>
        <c:ser>
          <c:idx val="7"/>
          <c:order val="7"/>
          <c:tx>
            <c:strRef>
              <c:f>Tabelle1!$I$1</c:f>
              <c:strCache>
                <c:ptCount val="1"/>
                <c:pt idx="0">
                  <c:v>PV/Batterie</c:v>
                </c:pt>
              </c:strCache>
            </c:strRef>
          </c:tx>
          <c:spPr>
            <a:solidFill>
              <a:srgbClr val="E4CD94"/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Tabelle1!$I$2:$I$6</c:f>
              <c:numCache>
                <c:formatCode>General</c:formatCode>
                <c:ptCount val="5"/>
                <c:pt idx="2" formatCode="_(&quot;€&quot;* #,##0.00_);_(&quot;€&quot;* \(#,##0.00\);_(&quot;€&quot;* &quot;-&quot;??_);_(@_)">
                  <c:v>52</c:v>
                </c:pt>
                <c:pt idx="4" formatCode="_(&quot;€&quot;* #,##0.00_);_(&quot;€&quot;* \(#,##0.00\);_(&quot;€&quot;* &quot;-&quot;??_);_(@_)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4C-4CA4-86B9-CB3A19539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overlap val="100"/>
        <c:axId val="287826688"/>
        <c:axId val="287828224"/>
      </c:barChart>
      <c:lineChart>
        <c:grouping val="standard"/>
        <c:varyColors val="0"/>
        <c:ser>
          <c:idx val="8"/>
          <c:order val="8"/>
          <c:tx>
            <c:strRef>
              <c:f>Tabelle1!$J$1</c:f>
              <c:strCache>
                <c:ptCount val="1"/>
                <c:pt idx="0">
                  <c:v>Summe</c:v>
                </c:pt>
              </c:strCache>
            </c:strRef>
          </c:tx>
          <c:spPr>
            <a:ln w="15875">
              <a:noFill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noFill/>
              </a:ln>
            </c:spPr>
          </c:marker>
          <c:dLbls>
            <c:numFmt formatCode="#,##0\ &quot;€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Tabelle1!$J$2:$J$6</c:f>
              <c:numCache>
                <c:formatCode>_("€"* #,##0.00_);_("€"* \(#,##0.00\);_("€"* "-"??_);_(@_)</c:formatCode>
                <c:ptCount val="5"/>
                <c:pt idx="0">
                  <c:v>62.647999999999989</c:v>
                </c:pt>
                <c:pt idx="1">
                  <c:v>135.71999999999997</c:v>
                </c:pt>
                <c:pt idx="2">
                  <c:v>187.71999999999997</c:v>
                </c:pt>
                <c:pt idx="3">
                  <c:v>138.84479999999999</c:v>
                </c:pt>
                <c:pt idx="4">
                  <c:v>223.84479999999999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34C-4CA4-86B9-CB3A19539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6688"/>
        <c:axId val="287828224"/>
      </c:lineChart>
      <c:catAx>
        <c:axId val="28782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de-DE"/>
          </a:p>
        </c:txPr>
        <c:crossAx val="287828224"/>
        <c:crosses val="autoZero"/>
        <c:auto val="1"/>
        <c:lblAlgn val="ctr"/>
        <c:lblOffset val="100"/>
        <c:noMultiLvlLbl val="0"/>
      </c:catAx>
      <c:valAx>
        <c:axId val="287828224"/>
        <c:scaling>
          <c:orientation val="minMax"/>
          <c:max val="225"/>
          <c:min val="-25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87826688"/>
        <c:crosses val="autoZero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8.37666205825148E-2"/>
          <c:y val="1.8106995884773661E-2"/>
          <c:w val="0.19362893700787401"/>
          <c:h val="0.49125561090989445"/>
        </c:manualLayout>
      </c:layout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244313210848702E-2"/>
          <c:y val="3.9475260036939797E-2"/>
          <c:w val="0.91768241469816303"/>
          <c:h val="0.865158916901155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Außenwand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3175">
              <a:noFill/>
            </a:ln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Tabelle1!$B$2:$B$6</c:f>
              <c:numCache>
                <c:formatCode>"€"#,##0.00_);[Red]\("€"#,##0.00\)</c:formatCode>
                <c:ptCount val="5"/>
                <c:pt idx="0">
                  <c:v>6.4</c:v>
                </c:pt>
                <c:pt idx="1">
                  <c:v>9.6</c:v>
                </c:pt>
                <c:pt idx="2">
                  <c:v>9.6</c:v>
                </c:pt>
                <c:pt idx="3">
                  <c:v>11.2</c:v>
                </c:pt>
                <c:pt idx="4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C-4CA4-86B9-CB3A1953925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Dach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3175">
              <a:noFill/>
            </a:ln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Tabelle1!$C$2:$C$6</c:f>
              <c:numCache>
                <c:formatCode>"€"#,##0.00_);[Red]\("€"#,##0.00\)</c:formatCode>
                <c:ptCount val="5"/>
                <c:pt idx="0">
                  <c:v>3.61</c:v>
                </c:pt>
                <c:pt idx="1">
                  <c:v>3.61</c:v>
                </c:pt>
                <c:pt idx="2">
                  <c:v>3.61</c:v>
                </c:pt>
                <c:pt idx="3">
                  <c:v>2.98</c:v>
                </c:pt>
                <c:pt idx="4">
                  <c:v>2.98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4C-4CA4-86B9-CB3A1953925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KG-Decke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Tabelle1!$D$2:$D$6</c:f>
              <c:numCache>
                <c:formatCode>"€"#,##0.00_);[Red]\("€"#,##0.00\)</c:formatCode>
                <c:ptCount val="5"/>
                <c:pt idx="0">
                  <c:v>1.53</c:v>
                </c:pt>
                <c:pt idx="1">
                  <c:v>2.73</c:v>
                </c:pt>
                <c:pt idx="2">
                  <c:v>2.73</c:v>
                </c:pt>
                <c:pt idx="3">
                  <c:v>5.69</c:v>
                </c:pt>
                <c:pt idx="4">
                  <c:v>5.69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4C-4CA4-86B9-CB3A19539254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Fenster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Tabelle1!$E$2:$E$6</c:f>
              <c:numCache>
                <c:formatCode>"€"#,##0.00_);[Red]\("€"#,##0.00\)</c:formatCode>
                <c:ptCount val="5"/>
                <c:pt idx="0">
                  <c:v>4.6100000000000003</c:v>
                </c:pt>
                <c:pt idx="1">
                  <c:v>5.49</c:v>
                </c:pt>
                <c:pt idx="2">
                  <c:v>5.49</c:v>
                </c:pt>
                <c:pt idx="3">
                  <c:v>6.38</c:v>
                </c:pt>
                <c:pt idx="4">
                  <c:v>6.38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4C-4CA4-86B9-CB3A19539254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Qualitätssich.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Tabelle1!$F$2:$F$6</c:f>
              <c:numCache>
                <c:formatCode>"€"#,##0.00_);[Red]\("€"#,##0.00\)</c:formatCode>
                <c:ptCount val="5"/>
                <c:pt idx="0">
                  <c:v>12.5</c:v>
                </c:pt>
                <c:pt idx="1">
                  <c:v>20</c:v>
                </c:pt>
                <c:pt idx="2">
                  <c:v>20</c:v>
                </c:pt>
                <c:pt idx="3">
                  <c:v>37.5</c:v>
                </c:pt>
                <c:pt idx="4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4C-4CA4-86B9-CB3A19539254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Lüftung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Tabelle1!$G$2:$G$6</c:f>
              <c:numCache>
                <c:formatCode>"€"#,##0.00_);[Red]\("€"#,##0.00\)</c:formatCode>
                <c:ptCount val="5"/>
                <c:pt idx="0" formatCode="_(&quot;€&quot;* #,##0.00_);_(&quot;€&quot;* \(#,##0.00\);_(&quot;€&quot;* &quot;-&quot;??_);_(@_)">
                  <c:v>0</c:v>
                </c:pt>
                <c:pt idx="1">
                  <c:v>20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4C-4CA4-86B9-CB3A19539254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Heizung</c:v>
                </c:pt>
              </c:strCache>
            </c:strRef>
          </c:tx>
          <c:spPr>
            <a:solidFill>
              <a:srgbClr val="C0504D">
                <a:lumMod val="40000"/>
                <a:lumOff val="60000"/>
              </a:srgbClr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Tabelle1!$H$2:$H$6</c:f>
              <c:numCache>
                <c:formatCode>"€"#,##0.00_);[Red]\("€"#,##0.00\)</c:formatCode>
                <c:ptCount val="5"/>
                <c:pt idx="0" formatCode="_(&quot;€&quot;* #,##0.00_);_(&quot;€&quot;* \(#,##0.00\);_(&quot;€&quot;* &quot;-&quot;??_);_(@_)">
                  <c:v>16</c:v>
                </c:pt>
                <c:pt idx="1">
                  <c:v>22</c:v>
                </c:pt>
                <c:pt idx="2">
                  <c:v>22</c:v>
                </c:pt>
                <c:pt idx="3">
                  <c:v>-18</c:v>
                </c:pt>
                <c:pt idx="4">
                  <c:v>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4C-4CA4-86B9-CB3A19539254}"/>
            </c:ext>
          </c:extLst>
        </c:ser>
        <c:ser>
          <c:idx val="7"/>
          <c:order val="7"/>
          <c:tx>
            <c:strRef>
              <c:f>Tabelle1!$I$1</c:f>
              <c:strCache>
                <c:ptCount val="1"/>
                <c:pt idx="0">
                  <c:v>PV/Batterie</c:v>
                </c:pt>
              </c:strCache>
            </c:strRef>
          </c:tx>
          <c:spPr>
            <a:solidFill>
              <a:srgbClr val="E4CD94"/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Tabelle1!$I$2:$I$6</c:f>
              <c:numCache>
                <c:formatCode>General</c:formatCode>
                <c:ptCount val="5"/>
                <c:pt idx="2" formatCode="&quot;€&quot;#,##0.00_);[Red]\(&quot;€&quot;#,##0.00\)">
                  <c:v>52</c:v>
                </c:pt>
                <c:pt idx="4" formatCode="&quot;€&quot;#,##0.00_);[Red]\(&quot;€&quot;#,##0.00\)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4C-4CA4-86B9-CB3A19539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overlap val="100"/>
        <c:axId val="287826688"/>
        <c:axId val="287828224"/>
      </c:barChart>
      <c:lineChart>
        <c:grouping val="standard"/>
        <c:varyColors val="0"/>
        <c:ser>
          <c:idx val="8"/>
          <c:order val="8"/>
          <c:tx>
            <c:strRef>
              <c:f>Tabelle1!$J$1</c:f>
              <c:strCache>
                <c:ptCount val="1"/>
                <c:pt idx="0">
                  <c:v>Summe</c:v>
                </c:pt>
              </c:strCache>
            </c:strRef>
          </c:tx>
          <c:spPr>
            <a:ln w="15875">
              <a:noFill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noFill/>
              </a:ln>
            </c:spPr>
          </c:marker>
          <c:dLbls>
            <c:numFmt formatCode="#,##0\ &quot;€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Tabelle1!$A$2:$A$6</c:f>
              <c:strCache>
                <c:ptCount val="5"/>
                <c:pt idx="0">
                  <c:v>KfW EH 55</c:v>
                </c:pt>
                <c:pt idx="1">
                  <c:v>KfW EH 40</c:v>
                </c:pt>
                <c:pt idx="2">
                  <c:v>KfW EH 40+</c:v>
                </c:pt>
                <c:pt idx="3">
                  <c:v>Passivhaus</c:v>
                </c:pt>
                <c:pt idx="4">
                  <c:v>Effizienzh.+</c:v>
                </c:pt>
              </c:strCache>
            </c:strRef>
          </c:cat>
          <c:val>
            <c:numRef>
              <c:f>Tabelle1!$J$2:$J$6</c:f>
              <c:numCache>
                <c:formatCode>"€"#,##0.00_);[Red]\("€"#,##0.00\)</c:formatCode>
                <c:ptCount val="5"/>
                <c:pt idx="0">
                  <c:v>44.65</c:v>
                </c:pt>
                <c:pt idx="1">
                  <c:v>83.44</c:v>
                </c:pt>
                <c:pt idx="2">
                  <c:v>140.44</c:v>
                </c:pt>
                <c:pt idx="3">
                  <c:v>70.739999999999995</c:v>
                </c:pt>
                <c:pt idx="4">
                  <c:v>145.74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34C-4CA4-86B9-CB3A19539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6688"/>
        <c:axId val="287828224"/>
      </c:lineChart>
      <c:catAx>
        <c:axId val="28782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de-DE"/>
          </a:p>
        </c:txPr>
        <c:crossAx val="287828224"/>
        <c:crosses val="autoZero"/>
        <c:auto val="1"/>
        <c:lblAlgn val="ctr"/>
        <c:lblOffset val="100"/>
        <c:noMultiLvlLbl val="0"/>
      </c:catAx>
      <c:valAx>
        <c:axId val="287828224"/>
        <c:scaling>
          <c:orientation val="minMax"/>
          <c:max val="225"/>
          <c:min val="-25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87826688"/>
        <c:crosses val="autoZero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8.37666205825148E-2"/>
          <c:y val="1.8106995884773661E-2"/>
          <c:w val="0.19362893700787401"/>
          <c:h val="0.49125561090989445"/>
        </c:manualLayout>
      </c:layout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A3C63-76B9-4353-B77C-4BEEAE1F0CA9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A700B-F31D-4795-B768-94F82DBFCC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77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8069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8F4985-EB93-4859-92A2-AE5174BD1AA9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069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72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121940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F2F90F-F276-46F0-8DF1-40EA6958646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pPr marL="0" marR="0" lvl="0" indent="0" algn="r" defTabSz="121940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267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690563"/>
            <a:ext cx="6075362" cy="3417887"/>
          </a:xfrm>
          <a:ln w="12700">
            <a:solidFill>
              <a:schemeClr val="tx1"/>
            </a:solidFill>
          </a:ln>
        </p:spPr>
      </p:sp>
      <p:sp>
        <p:nvSpPr>
          <p:cNvPr id="267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4800"/>
          </a:xfrm>
          <a:noFill/>
        </p:spPr>
        <p:txBody>
          <a:bodyPr lIns="90533" tIns="46060" rIns="90533" bIns="46060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069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498199-A162-4876-9E6A-E09AA44CBD1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8069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09CAFA56-64B6-4750-B105-61F1EA6F7FB8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B2B5D31-8ADC-4227-9F41-D7B126E782AC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16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z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28"/>
          </p:nvPr>
        </p:nvSpPr>
        <p:spPr>
          <a:xfrm>
            <a:off x="4655854" y="1268760"/>
            <a:ext cx="7296977" cy="1692000"/>
          </a:xfrm>
          <a:prstGeom prst="rect">
            <a:avLst/>
          </a:prstGeom>
        </p:spPr>
        <p:txBody>
          <a:bodyPr lIns="90375" tIns="45184" rIns="90375" bIns="45184"/>
          <a:lstStyle>
            <a:lvl3pPr marL="173145" indent="0">
              <a:buNone/>
              <a:defRPr sz="2667"/>
            </a:lvl3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29"/>
          </p:nvPr>
        </p:nvSpPr>
        <p:spPr>
          <a:xfrm>
            <a:off x="4655840" y="2996952"/>
            <a:ext cx="7296000" cy="1692000"/>
          </a:xfrm>
          <a:prstGeom prst="rect">
            <a:avLst/>
          </a:prstGeom>
        </p:spPr>
        <p:txBody>
          <a:bodyPr lIns="90375" tIns="45184" rIns="90375" bIns="45184"/>
          <a:lstStyle>
            <a:lvl3pPr marL="173145" indent="0">
              <a:buNone/>
              <a:defRPr sz="2667"/>
            </a:lvl3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30"/>
          </p:nvPr>
        </p:nvSpPr>
        <p:spPr>
          <a:xfrm>
            <a:off x="4655840" y="4653136"/>
            <a:ext cx="7296000" cy="1692000"/>
          </a:xfrm>
          <a:prstGeom prst="rect">
            <a:avLst/>
          </a:prstGeom>
        </p:spPr>
        <p:txBody>
          <a:bodyPr lIns="90375" tIns="45184" rIns="90375" bIns="45184"/>
          <a:lstStyle>
            <a:lvl3pPr marL="173145" indent="0">
              <a:buNone/>
              <a:defRPr sz="2667"/>
            </a:lvl3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8" name="Bildplatzhalter 30"/>
          <p:cNvSpPr>
            <a:spLocks noGrp="1"/>
          </p:cNvSpPr>
          <p:nvPr>
            <p:ph type="pic" sz="quarter" idx="41"/>
          </p:nvPr>
        </p:nvSpPr>
        <p:spPr>
          <a:xfrm>
            <a:off x="-427" y="4653136"/>
            <a:ext cx="2256000" cy="169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 dirty="0"/>
          </a:p>
        </p:txBody>
      </p:sp>
      <p:sp>
        <p:nvSpPr>
          <p:cNvPr id="29" name="Bildplatzhalter 30"/>
          <p:cNvSpPr>
            <a:spLocks noGrp="1"/>
          </p:cNvSpPr>
          <p:nvPr>
            <p:ph type="pic" sz="quarter" idx="42"/>
          </p:nvPr>
        </p:nvSpPr>
        <p:spPr>
          <a:xfrm>
            <a:off x="-7368" y="2852936"/>
            <a:ext cx="2256000" cy="169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30" name="Bildplatzhalter 30"/>
          <p:cNvSpPr>
            <a:spLocks noGrp="1"/>
          </p:cNvSpPr>
          <p:nvPr>
            <p:ph type="pic" sz="quarter" idx="43"/>
          </p:nvPr>
        </p:nvSpPr>
        <p:spPr>
          <a:xfrm>
            <a:off x="-427" y="1052736"/>
            <a:ext cx="2256000" cy="169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31" name="Bildplatzhalter 30"/>
          <p:cNvSpPr>
            <a:spLocks noGrp="1"/>
          </p:cNvSpPr>
          <p:nvPr>
            <p:ph type="pic" sz="quarter" idx="44"/>
          </p:nvPr>
        </p:nvSpPr>
        <p:spPr>
          <a:xfrm>
            <a:off x="2351584" y="1052736"/>
            <a:ext cx="2256000" cy="169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32" name="Bildplatzhalter 30"/>
          <p:cNvSpPr>
            <a:spLocks noGrp="1"/>
          </p:cNvSpPr>
          <p:nvPr>
            <p:ph type="pic" sz="quarter" idx="45"/>
          </p:nvPr>
        </p:nvSpPr>
        <p:spPr>
          <a:xfrm>
            <a:off x="2344643" y="2852936"/>
            <a:ext cx="2256000" cy="169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33" name="Bildplatzhalter 30"/>
          <p:cNvSpPr>
            <a:spLocks noGrp="1"/>
          </p:cNvSpPr>
          <p:nvPr>
            <p:ph type="pic" sz="quarter" idx="46"/>
          </p:nvPr>
        </p:nvSpPr>
        <p:spPr>
          <a:xfrm>
            <a:off x="2351584" y="4653136"/>
            <a:ext cx="2256000" cy="169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 dirty="0"/>
          </a:p>
        </p:txBody>
      </p:sp>
      <p:sp>
        <p:nvSpPr>
          <p:cNvPr id="16" name="Datumsplatzhalter 20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1A26C53-A851-434D-873B-862C685B969F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17" name="Foliennummernplatzhalter 22"/>
          <p:cNvSpPr>
            <a:spLocks noGrp="1"/>
          </p:cNvSpPr>
          <p:nvPr>
            <p:ph type="sldNum" sz="quarter" idx="48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CF84BF48-62ED-4419-9B40-D0E79B01C6A7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ußzeilenplatzhalter 23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03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3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73817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z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ildplatzhalter 3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320000" cy="315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30" name="Inhaltsplatzhalter 2"/>
          <p:cNvSpPr>
            <a:spLocks noGrp="1"/>
          </p:cNvSpPr>
          <p:nvPr>
            <p:ph idx="1"/>
          </p:nvPr>
        </p:nvSpPr>
        <p:spPr>
          <a:xfrm>
            <a:off x="4367907" y="1196753"/>
            <a:ext cx="7584841" cy="5112568"/>
          </a:xfrm>
          <a:prstGeom prst="rect">
            <a:avLst/>
          </a:prstGeom>
        </p:spPr>
        <p:txBody>
          <a:bodyPr lIns="90375" tIns="45184" rIns="90375" bIns="45184"/>
          <a:lstStyle>
            <a:lvl2pPr marL="0" indent="0" algn="l">
              <a:buNone/>
              <a:defRPr sz="2667"/>
            </a:lvl2pPr>
            <a:lvl3pPr algn="l">
              <a:defRPr sz="2667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367809" y="188640"/>
            <a:ext cx="7584843" cy="86409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2" name="Bildplatzhalter 30"/>
          <p:cNvSpPr>
            <a:spLocks noGrp="1"/>
          </p:cNvSpPr>
          <p:nvPr>
            <p:ph type="pic" sz="quarter" idx="19"/>
          </p:nvPr>
        </p:nvSpPr>
        <p:spPr>
          <a:xfrm>
            <a:off x="12703" y="3193995"/>
            <a:ext cx="4320000" cy="315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8C01AE3-5455-4886-9732-2E1D27C0318C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8" name="Foliennummernplatzhalter 10"/>
          <p:cNvSpPr>
            <a:spLocks noGrp="1"/>
          </p:cNvSpPr>
          <p:nvPr>
            <p:ph type="sldNum" sz="quarter" idx="21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528D29DD-7084-4ACD-9740-C0B1BBB527BB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ußzeilenplatzhalter 1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10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  <a:ln/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2C4A8F09-0575-4525-89B6-0BA49A8CCB17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4088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Überschr Fußz N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/>
          <a:p>
            <a:pPr defTabSz="1204915" fontAlgn="base">
              <a:spcBef>
                <a:spcPct val="0"/>
              </a:spcBef>
              <a:spcAft>
                <a:spcPct val="0"/>
              </a:spcAft>
            </a:pPr>
            <a:fld id="{BB6E2773-F1A4-493B-A215-B81087285AFB}" type="slidenum">
              <a:rPr lang="de-DE" sz="2400" smtClean="0">
                <a:solidFill>
                  <a:prstClr val="white">
                    <a:lumMod val="85000"/>
                  </a:prstClr>
                </a:solidFill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2400" dirty="0">
              <a:solidFill>
                <a:prstClr val="white">
                  <a:lumMod val="85000"/>
                </a:prstClr>
              </a:solidFill>
              <a:cs typeface="Arial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467"/>
            </a:lvl1pPr>
          </a:lstStyle>
          <a:p>
            <a:pPr>
              <a:defRPr/>
            </a:pP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-7368" y="638132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08078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2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7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1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1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15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17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1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10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5" y="2906781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254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0509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0766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1020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1276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1531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178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2041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61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60027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7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19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8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2546" indent="0">
              <a:buNone/>
              <a:defRPr sz="2667" b="1"/>
            </a:lvl2pPr>
            <a:lvl3pPr marL="1205094" indent="0">
              <a:buNone/>
              <a:defRPr sz="2400" b="1"/>
            </a:lvl3pPr>
            <a:lvl4pPr marL="1807660" indent="0">
              <a:buNone/>
              <a:defRPr sz="2133" b="1"/>
            </a:lvl4pPr>
            <a:lvl5pPr marL="2410201" indent="0">
              <a:buNone/>
              <a:defRPr sz="2133" b="1"/>
            </a:lvl5pPr>
            <a:lvl6pPr marL="3012761" indent="0">
              <a:buNone/>
              <a:defRPr sz="2133" b="1"/>
            </a:lvl6pPr>
            <a:lvl7pPr marL="3615312" indent="0">
              <a:buNone/>
              <a:defRPr sz="2133" b="1"/>
            </a:lvl7pPr>
            <a:lvl8pPr marL="4217864" indent="0">
              <a:buNone/>
              <a:defRPr sz="2133" b="1"/>
            </a:lvl8pPr>
            <a:lvl9pPr marL="4820417" indent="0">
              <a:buNone/>
              <a:defRPr sz="213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943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470" y="153518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2546" indent="0">
              <a:buNone/>
              <a:defRPr sz="2667" b="1"/>
            </a:lvl2pPr>
            <a:lvl3pPr marL="1205094" indent="0">
              <a:buNone/>
              <a:defRPr sz="2400" b="1"/>
            </a:lvl3pPr>
            <a:lvl4pPr marL="1807660" indent="0">
              <a:buNone/>
              <a:defRPr sz="2133" b="1"/>
            </a:lvl4pPr>
            <a:lvl5pPr marL="2410201" indent="0">
              <a:buNone/>
              <a:defRPr sz="2133" b="1"/>
            </a:lvl5pPr>
            <a:lvl6pPr marL="3012761" indent="0">
              <a:buNone/>
              <a:defRPr sz="2133" b="1"/>
            </a:lvl6pPr>
            <a:lvl7pPr marL="3615312" indent="0">
              <a:buNone/>
              <a:defRPr sz="2133" b="1"/>
            </a:lvl7pPr>
            <a:lvl8pPr marL="4217864" indent="0">
              <a:buNone/>
              <a:defRPr sz="2133" b="1"/>
            </a:lvl8pPr>
            <a:lvl9pPr marL="4820417" indent="0">
              <a:buNone/>
              <a:defRPr sz="213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470" y="2174943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16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39198" y="1197053"/>
            <a:ext cx="11713633" cy="5040337"/>
          </a:xfrm>
          <a:prstGeom prst="rect">
            <a:avLst/>
          </a:prstGeom>
        </p:spPr>
        <p:txBody>
          <a:bodyPr lIns="90375" tIns="45184" rIns="90375" bIns="45184"/>
          <a:lstStyle>
            <a:lvl2pPr>
              <a:defRPr sz="2667"/>
            </a:lvl2pPr>
            <a:lvl3pPr>
              <a:defRPr sz="2667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4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0D01DB5F-00D5-4147-9D75-C9AE55CC6D16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81D7814-548B-44B2-A603-A233394D55A6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459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87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23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97" y="273117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97" y="1435175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2546" indent="0">
              <a:buNone/>
              <a:defRPr sz="1467"/>
            </a:lvl2pPr>
            <a:lvl3pPr marL="1205094" indent="0">
              <a:buNone/>
              <a:defRPr sz="1333"/>
            </a:lvl3pPr>
            <a:lvl4pPr marL="1807660" indent="0">
              <a:buNone/>
              <a:defRPr sz="1200"/>
            </a:lvl4pPr>
            <a:lvl5pPr marL="2410201" indent="0">
              <a:buNone/>
              <a:defRPr sz="1200"/>
            </a:lvl5pPr>
            <a:lvl6pPr marL="3012761" indent="0">
              <a:buNone/>
              <a:defRPr sz="1200"/>
            </a:lvl6pPr>
            <a:lvl7pPr marL="3615312" indent="0">
              <a:buNone/>
              <a:defRPr sz="1200"/>
            </a:lvl7pPr>
            <a:lvl8pPr marL="4217864" indent="0">
              <a:buNone/>
              <a:defRPr sz="1200"/>
            </a:lvl8pPr>
            <a:lvl9pPr marL="4820417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07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9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9" y="61284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2546" indent="0">
              <a:buNone/>
              <a:defRPr sz="3733"/>
            </a:lvl2pPr>
            <a:lvl3pPr marL="1205094" indent="0">
              <a:buNone/>
              <a:defRPr sz="3200"/>
            </a:lvl3pPr>
            <a:lvl4pPr marL="1807660" indent="0">
              <a:buNone/>
              <a:defRPr sz="2667"/>
            </a:lvl4pPr>
            <a:lvl5pPr marL="2410201" indent="0">
              <a:buNone/>
              <a:defRPr sz="2667"/>
            </a:lvl5pPr>
            <a:lvl6pPr marL="3012761" indent="0">
              <a:buNone/>
              <a:defRPr sz="2667"/>
            </a:lvl6pPr>
            <a:lvl7pPr marL="3615312" indent="0">
              <a:buNone/>
              <a:defRPr sz="2667"/>
            </a:lvl7pPr>
            <a:lvl8pPr marL="4217864" indent="0">
              <a:buNone/>
              <a:defRPr sz="2667"/>
            </a:lvl8pPr>
            <a:lvl9pPr marL="4820417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9" y="5367413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2546" indent="0">
              <a:buNone/>
              <a:defRPr sz="1467"/>
            </a:lvl2pPr>
            <a:lvl3pPr marL="1205094" indent="0">
              <a:buNone/>
              <a:defRPr sz="1333"/>
            </a:lvl3pPr>
            <a:lvl4pPr marL="1807660" indent="0">
              <a:buNone/>
              <a:defRPr sz="1200"/>
            </a:lvl4pPr>
            <a:lvl5pPr marL="2410201" indent="0">
              <a:buNone/>
              <a:defRPr sz="1200"/>
            </a:lvl5pPr>
            <a:lvl6pPr marL="3012761" indent="0">
              <a:buNone/>
              <a:defRPr sz="1200"/>
            </a:lvl6pPr>
            <a:lvl7pPr marL="3615312" indent="0">
              <a:buNone/>
              <a:defRPr sz="1200"/>
            </a:lvl7pPr>
            <a:lvl8pPr marL="4217864" indent="0">
              <a:buNone/>
              <a:defRPr sz="1200"/>
            </a:lvl8pPr>
            <a:lvl9pPr marL="4820417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127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31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451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Überschr Fußz N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E2773-F1A4-493B-A215-B81087285AF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467"/>
            </a:lvl1pPr>
          </a:lstStyle>
          <a:p>
            <a:pPr>
              <a:defRPr/>
            </a:pP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512823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4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5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6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76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114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5" y="2906725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108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108217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62324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16432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70537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24645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78752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32859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6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+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Q:\Projekte\netzwerk En + BauKultur_gutes bauen\bilder_logos\Logos\Logo Netzwerk def_ex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020" y="188981"/>
            <a:ext cx="2901949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-7368" y="1066879"/>
            <a:ext cx="12192000" cy="5286375"/>
          </a:xfrm>
          <a:prstGeom prst="rect">
            <a:avLst/>
          </a:prstGeom>
          <a:solidFill>
            <a:srgbClr val="C3D69B"/>
          </a:solidFill>
        </p:spPr>
        <p:txBody>
          <a:bodyPr lIns="90375" tIns="45184" rIns="90375" bIns="45184"/>
          <a:lstStyle/>
          <a:p>
            <a:pPr lvl="0"/>
            <a:endParaRPr lang="de-DE" noProof="0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311691" y="188640"/>
            <a:ext cx="8640960" cy="86409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9D47B37F-410B-46EC-9626-5555D745280A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7" name="Foliennummernplatzhalter 10"/>
          <p:cNvSpPr>
            <a:spLocks noGrp="1"/>
          </p:cNvSpPr>
          <p:nvPr>
            <p:ph type="sldNum" sz="quarter" idx="15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65C6B08D-0DB8-41E4-AF86-1154864F5D11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4252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13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9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13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9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156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98"/>
            <a:ext cx="5386917" cy="639761"/>
          </a:xfrm>
        </p:spPr>
        <p:txBody>
          <a:bodyPr anchor="b"/>
          <a:lstStyle>
            <a:lvl1pPr marL="0" indent="0">
              <a:buNone/>
              <a:defRPr sz="2933" b="1"/>
            </a:lvl1pPr>
            <a:lvl2pPr marL="541085" indent="0">
              <a:buNone/>
              <a:defRPr sz="2400" b="1"/>
            </a:lvl2pPr>
            <a:lvl3pPr marL="1082170" indent="0">
              <a:buNone/>
              <a:defRPr sz="2133" b="1"/>
            </a:lvl3pPr>
            <a:lvl4pPr marL="1623246" indent="0">
              <a:buNone/>
              <a:defRPr sz="1867" b="1"/>
            </a:lvl4pPr>
            <a:lvl5pPr marL="2164323" indent="0">
              <a:buNone/>
              <a:defRPr sz="1867" b="1"/>
            </a:lvl5pPr>
            <a:lvl6pPr marL="2705379" indent="0">
              <a:buNone/>
              <a:defRPr sz="1867" b="1"/>
            </a:lvl6pPr>
            <a:lvl7pPr marL="3246450" indent="0">
              <a:buNone/>
              <a:defRPr sz="1867" b="1"/>
            </a:lvl7pPr>
            <a:lvl8pPr marL="3787525" indent="0">
              <a:buNone/>
              <a:defRPr sz="1867" b="1"/>
            </a:lvl8pPr>
            <a:lvl9pPr marL="4328590" indent="0">
              <a:buNone/>
              <a:defRPr sz="186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87"/>
            <a:ext cx="5386917" cy="3951288"/>
          </a:xfrm>
        </p:spPr>
        <p:txBody>
          <a:bodyPr/>
          <a:lstStyle>
            <a:lvl1pPr>
              <a:defRPr sz="29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468" y="1535198"/>
            <a:ext cx="5389033" cy="639761"/>
          </a:xfrm>
        </p:spPr>
        <p:txBody>
          <a:bodyPr anchor="b"/>
          <a:lstStyle>
            <a:lvl1pPr marL="0" indent="0">
              <a:buNone/>
              <a:defRPr sz="2933" b="1"/>
            </a:lvl1pPr>
            <a:lvl2pPr marL="541085" indent="0">
              <a:buNone/>
              <a:defRPr sz="2400" b="1"/>
            </a:lvl2pPr>
            <a:lvl3pPr marL="1082170" indent="0">
              <a:buNone/>
              <a:defRPr sz="2133" b="1"/>
            </a:lvl3pPr>
            <a:lvl4pPr marL="1623246" indent="0">
              <a:buNone/>
              <a:defRPr sz="1867" b="1"/>
            </a:lvl4pPr>
            <a:lvl5pPr marL="2164323" indent="0">
              <a:buNone/>
              <a:defRPr sz="1867" b="1"/>
            </a:lvl5pPr>
            <a:lvl6pPr marL="2705379" indent="0">
              <a:buNone/>
              <a:defRPr sz="1867" b="1"/>
            </a:lvl6pPr>
            <a:lvl7pPr marL="3246450" indent="0">
              <a:buNone/>
              <a:defRPr sz="1867" b="1"/>
            </a:lvl7pPr>
            <a:lvl8pPr marL="3787525" indent="0">
              <a:buNone/>
              <a:defRPr sz="1867" b="1"/>
            </a:lvl8pPr>
            <a:lvl9pPr marL="4328590" indent="0">
              <a:buNone/>
              <a:defRPr sz="186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468" y="2174887"/>
            <a:ext cx="5389033" cy="3951288"/>
          </a:xfrm>
        </p:spPr>
        <p:txBody>
          <a:bodyPr/>
          <a:lstStyle>
            <a:lvl1pPr>
              <a:defRPr sz="29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78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592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53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95" y="273061"/>
            <a:ext cx="4011084" cy="116204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146"/>
            <a:ext cx="6815667" cy="5853113"/>
          </a:xfrm>
        </p:spPr>
        <p:txBody>
          <a:bodyPr/>
          <a:lstStyle>
            <a:lvl1pPr>
              <a:defRPr sz="3733"/>
            </a:lvl1pPr>
            <a:lvl2pPr>
              <a:defRPr sz="3333"/>
            </a:lvl2pPr>
            <a:lvl3pPr>
              <a:defRPr sz="2933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95" y="1435197"/>
            <a:ext cx="4011084" cy="4691063"/>
          </a:xfrm>
        </p:spPr>
        <p:txBody>
          <a:bodyPr/>
          <a:lstStyle>
            <a:lvl1pPr marL="0" indent="0">
              <a:buNone/>
              <a:defRPr sz="1733"/>
            </a:lvl1pPr>
            <a:lvl2pPr marL="541085" indent="0">
              <a:buNone/>
              <a:defRPr sz="1333"/>
            </a:lvl2pPr>
            <a:lvl3pPr marL="1082170" indent="0">
              <a:buNone/>
              <a:defRPr sz="1200"/>
            </a:lvl3pPr>
            <a:lvl4pPr marL="1623246" indent="0">
              <a:buNone/>
              <a:defRPr sz="1067"/>
            </a:lvl4pPr>
            <a:lvl5pPr marL="2164323" indent="0">
              <a:buNone/>
              <a:defRPr sz="1067"/>
            </a:lvl5pPr>
            <a:lvl6pPr marL="2705379" indent="0">
              <a:buNone/>
              <a:defRPr sz="1067"/>
            </a:lvl6pPr>
            <a:lvl7pPr marL="3246450" indent="0">
              <a:buNone/>
              <a:defRPr sz="1067"/>
            </a:lvl7pPr>
            <a:lvl8pPr marL="3787525" indent="0">
              <a:buNone/>
              <a:defRPr sz="1067"/>
            </a:lvl8pPr>
            <a:lvl9pPr marL="4328590" indent="0">
              <a:buNone/>
              <a:defRPr sz="106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442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9" y="4800697"/>
            <a:ext cx="7315200" cy="56673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9" y="612787"/>
            <a:ext cx="7315200" cy="4114800"/>
          </a:xfrm>
        </p:spPr>
        <p:txBody>
          <a:bodyPr/>
          <a:lstStyle>
            <a:lvl1pPr marL="0" indent="0">
              <a:buNone/>
              <a:defRPr sz="3733"/>
            </a:lvl1pPr>
            <a:lvl2pPr marL="541085" indent="0">
              <a:buNone/>
              <a:defRPr sz="3333"/>
            </a:lvl2pPr>
            <a:lvl3pPr marL="1082170" indent="0">
              <a:buNone/>
              <a:defRPr sz="2933"/>
            </a:lvl3pPr>
            <a:lvl4pPr marL="1623246" indent="0">
              <a:buNone/>
              <a:defRPr sz="2400"/>
            </a:lvl4pPr>
            <a:lvl5pPr marL="2164323" indent="0">
              <a:buNone/>
              <a:defRPr sz="2400"/>
            </a:lvl5pPr>
            <a:lvl6pPr marL="2705379" indent="0">
              <a:buNone/>
              <a:defRPr sz="2400"/>
            </a:lvl6pPr>
            <a:lvl7pPr marL="3246450" indent="0">
              <a:buNone/>
              <a:defRPr sz="2400"/>
            </a:lvl7pPr>
            <a:lvl8pPr marL="3787525" indent="0">
              <a:buNone/>
              <a:defRPr sz="2400"/>
            </a:lvl8pPr>
            <a:lvl9pPr marL="4328590" indent="0">
              <a:buNone/>
              <a:defRPr sz="24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9" y="5367340"/>
            <a:ext cx="7315200" cy="804861"/>
          </a:xfrm>
        </p:spPr>
        <p:txBody>
          <a:bodyPr/>
          <a:lstStyle>
            <a:lvl1pPr marL="0" indent="0">
              <a:buNone/>
              <a:defRPr sz="1733"/>
            </a:lvl1pPr>
            <a:lvl2pPr marL="541085" indent="0">
              <a:buNone/>
              <a:defRPr sz="1333"/>
            </a:lvl2pPr>
            <a:lvl3pPr marL="1082170" indent="0">
              <a:buNone/>
              <a:defRPr sz="1200"/>
            </a:lvl3pPr>
            <a:lvl4pPr marL="1623246" indent="0">
              <a:buNone/>
              <a:defRPr sz="1067"/>
            </a:lvl4pPr>
            <a:lvl5pPr marL="2164323" indent="0">
              <a:buNone/>
              <a:defRPr sz="1067"/>
            </a:lvl5pPr>
            <a:lvl6pPr marL="2705379" indent="0">
              <a:buNone/>
              <a:defRPr sz="1067"/>
            </a:lvl6pPr>
            <a:lvl7pPr marL="3246450" indent="0">
              <a:buNone/>
              <a:defRPr sz="1067"/>
            </a:lvl7pPr>
            <a:lvl8pPr marL="3787525" indent="0">
              <a:buNone/>
              <a:defRPr sz="1067"/>
            </a:lvl8pPr>
            <a:lvl9pPr marL="4328590" indent="0">
              <a:buNone/>
              <a:defRPr sz="106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163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511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136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488289" y="1509771"/>
            <a:ext cx="10703712" cy="617420"/>
          </a:xfrm>
        </p:spPr>
        <p:txBody>
          <a:bodyPr wrap="square">
            <a:spAutoFit/>
          </a:bodyPr>
          <a:lstStyle>
            <a:lvl1pPr>
              <a:defRPr sz="3333" b="1" baseline="0"/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488289" y="4797231"/>
            <a:ext cx="10703712" cy="410150"/>
          </a:xfrm>
        </p:spPr>
        <p:txBody>
          <a:bodyPr wrap="square">
            <a:spAutoFit/>
          </a:bodyPr>
          <a:lstStyle>
            <a:lvl1pPr marL="0" indent="0" algn="l">
              <a:buNone/>
              <a:defRPr sz="2133"/>
            </a:lvl1pPr>
            <a:lvl2pPr marL="542096" indent="0" algn="ctr">
              <a:buNone/>
              <a:defRPr/>
            </a:lvl2pPr>
            <a:lvl3pPr marL="1084193" indent="0" algn="ctr">
              <a:buNone/>
              <a:defRPr/>
            </a:lvl3pPr>
            <a:lvl4pPr marL="1626277" indent="0" algn="ctr">
              <a:buNone/>
              <a:defRPr/>
            </a:lvl4pPr>
            <a:lvl5pPr marL="2168338" indent="0" algn="ctr">
              <a:buNone/>
              <a:defRPr/>
            </a:lvl5pPr>
            <a:lvl6pPr marL="2710411" indent="0" algn="ctr">
              <a:buNone/>
              <a:defRPr/>
            </a:lvl6pPr>
            <a:lvl7pPr marL="3252491" indent="0" algn="ctr">
              <a:buNone/>
              <a:defRPr/>
            </a:lvl7pPr>
            <a:lvl8pPr marL="3794576" indent="0" algn="ctr">
              <a:buNone/>
              <a:defRPr/>
            </a:lvl8pPr>
            <a:lvl9pPr marL="4336657" indent="0" algn="ctr">
              <a:buNone/>
              <a:defRPr/>
            </a:lvl9pPr>
          </a:lstStyle>
          <a:p>
            <a:r>
              <a:rPr lang="de-DE" dirty="0"/>
              <a:t>Modul-</a:t>
            </a:r>
            <a:r>
              <a:rPr lang="de-DE" dirty="0" err="1"/>
              <a:t>Nr</a:t>
            </a:r>
            <a:r>
              <a:rPr lang="de-DE" dirty="0"/>
              <a:t>:</a:t>
            </a:r>
          </a:p>
        </p:txBody>
      </p:sp>
      <p:sp>
        <p:nvSpPr>
          <p:cNvPr id="11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1490390" y="5271667"/>
            <a:ext cx="10742071" cy="410150"/>
          </a:xfrm>
        </p:spPr>
        <p:txBody>
          <a:bodyPr wrap="square">
            <a:spAutoFit/>
          </a:bodyPr>
          <a:lstStyle>
            <a:lvl1pPr marL="0" marR="0" indent="0" algn="l" defTabSz="108419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 lang="de-DE" sz="2133" b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Autor:	 Name</a:t>
            </a:r>
          </a:p>
        </p:txBody>
      </p:sp>
      <p:sp>
        <p:nvSpPr>
          <p:cNvPr id="12" name="Inhaltsplatzhalter 6"/>
          <p:cNvSpPr>
            <a:spLocks noGrp="1"/>
          </p:cNvSpPr>
          <p:nvPr>
            <p:ph sz="quarter" idx="11" hasCustomPrompt="1"/>
          </p:nvPr>
        </p:nvSpPr>
        <p:spPr>
          <a:xfrm>
            <a:off x="1488437" y="5703715"/>
            <a:ext cx="10742071" cy="410150"/>
          </a:xfrm>
        </p:spPr>
        <p:txBody>
          <a:bodyPr wrap="square">
            <a:spAutoFit/>
          </a:bodyPr>
          <a:lstStyle>
            <a:lvl1pPr marL="0" marR="0" indent="0" algn="l" defTabSz="108419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 lang="de-DE" sz="2133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Referent: Name, Institution</a:t>
            </a:r>
          </a:p>
        </p:txBody>
      </p:sp>
      <p:sp>
        <p:nvSpPr>
          <p:cNvPr id="13" name="Inhaltsplatzhalter 6"/>
          <p:cNvSpPr>
            <a:spLocks noGrp="1"/>
          </p:cNvSpPr>
          <p:nvPr>
            <p:ph sz="quarter" idx="12" hasCustomPrompt="1"/>
          </p:nvPr>
        </p:nvSpPr>
        <p:spPr>
          <a:xfrm>
            <a:off x="1488437" y="2204865"/>
            <a:ext cx="10742071" cy="2727853"/>
          </a:xfrm>
        </p:spPr>
        <p:txBody>
          <a:bodyPr wrap="square">
            <a:spAutoFit/>
          </a:bodyPr>
          <a:lstStyle>
            <a:lvl1pPr marL="0" marR="0" indent="0" algn="l" defTabSz="108419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 lang="de-DE" sz="2933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kern="0" dirty="0"/>
              <a:t>Titelbild</a:t>
            </a:r>
          </a:p>
          <a:p>
            <a:endParaRPr lang="de-DE" kern="0" dirty="0"/>
          </a:p>
          <a:p>
            <a:endParaRPr lang="de-DE" kern="0" dirty="0"/>
          </a:p>
          <a:p>
            <a:endParaRPr lang="de-DE" kern="0" dirty="0"/>
          </a:p>
          <a:p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2347481019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Überschr Fußz N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737601" y="6248400"/>
            <a:ext cx="2540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6E2773-F1A4-493B-A215-B81087285AFB}" type="slidenum">
              <a:rPr>
                <a:solidFill>
                  <a:prstClr val="white">
                    <a:lumMod val="85000"/>
                  </a:prst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dirty="0">
              <a:solidFill>
                <a:prstClr val="white">
                  <a:lumMod val="8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333"/>
            </a:lvl1pPr>
          </a:lstStyle>
          <a:p>
            <a:pPr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-7368" y="638132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731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neben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ildplatzhalter 30"/>
          <p:cNvSpPr>
            <a:spLocks noGrp="1"/>
          </p:cNvSpPr>
          <p:nvPr>
            <p:ph type="pic" sz="quarter" idx="13"/>
          </p:nvPr>
        </p:nvSpPr>
        <p:spPr>
          <a:xfrm>
            <a:off x="0" y="1066869"/>
            <a:ext cx="7103997" cy="52768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30" name="Inhaltsplatzhalter 2"/>
          <p:cNvSpPr>
            <a:spLocks noGrp="1"/>
          </p:cNvSpPr>
          <p:nvPr>
            <p:ph idx="1"/>
          </p:nvPr>
        </p:nvSpPr>
        <p:spPr>
          <a:xfrm>
            <a:off x="7099402" y="1196753"/>
            <a:ext cx="4853351" cy="5112568"/>
          </a:xfrm>
          <a:prstGeom prst="rect">
            <a:avLst/>
          </a:prstGeom>
        </p:spPr>
        <p:txBody>
          <a:bodyPr lIns="90375" tIns="45184" rIns="90375" bIns="45184"/>
          <a:lstStyle>
            <a:lvl2pPr marL="0" indent="0" algn="l">
              <a:buNone/>
              <a:defRPr sz="2667"/>
            </a:lvl2pPr>
            <a:lvl3pPr algn="l">
              <a:defRPr sz="2667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DD47AC5D-FAE1-428A-828E-C0695A28E730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7" name="Foliennummernplatzhalter 10"/>
          <p:cNvSpPr>
            <a:spLocks noGrp="1"/>
          </p:cNvSpPr>
          <p:nvPr>
            <p:ph type="sldNum" sz="quarter" idx="15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2BA90DFF-C774-4E48-8A2C-DD4F83EC51DE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25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neben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ildplatzhalter 30"/>
          <p:cNvSpPr>
            <a:spLocks noGrp="1"/>
          </p:cNvSpPr>
          <p:nvPr>
            <p:ph type="pic" sz="quarter" idx="13"/>
          </p:nvPr>
        </p:nvSpPr>
        <p:spPr>
          <a:xfrm>
            <a:off x="1" y="1066869"/>
            <a:ext cx="3504000" cy="262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30" name="Inhaltsplatzhalter 2"/>
          <p:cNvSpPr>
            <a:spLocks noGrp="1"/>
          </p:cNvSpPr>
          <p:nvPr>
            <p:ph idx="1"/>
          </p:nvPr>
        </p:nvSpPr>
        <p:spPr>
          <a:xfrm>
            <a:off x="7099402" y="1196753"/>
            <a:ext cx="4853351" cy="5112568"/>
          </a:xfrm>
          <a:prstGeom prst="rect">
            <a:avLst/>
          </a:prstGeom>
        </p:spPr>
        <p:txBody>
          <a:bodyPr lIns="90375" tIns="45184" rIns="90375" bIns="45184"/>
          <a:lstStyle>
            <a:lvl2pPr marL="0" indent="0" algn="l">
              <a:buNone/>
              <a:defRPr sz="2667"/>
            </a:lvl2pPr>
            <a:lvl3pPr algn="l">
              <a:defRPr sz="2667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4" name="Bildplatzhalter 30"/>
          <p:cNvSpPr>
            <a:spLocks noGrp="1"/>
          </p:cNvSpPr>
          <p:nvPr>
            <p:ph type="pic" sz="quarter" idx="17"/>
          </p:nvPr>
        </p:nvSpPr>
        <p:spPr>
          <a:xfrm>
            <a:off x="5680" y="3748460"/>
            <a:ext cx="3504000" cy="261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AEA51BD-8F2F-4714-9BD6-90E49321DAA3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8" name="Foliennummernplatzhalter 10"/>
          <p:cNvSpPr>
            <a:spLocks noGrp="1"/>
          </p:cNvSpPr>
          <p:nvPr>
            <p:ph type="sldNum" sz="quarter" idx="19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8364ECAC-6156-4AEA-94F3-6264A45A4CFA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05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i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ildplatzhalter 30"/>
          <p:cNvSpPr>
            <a:spLocks noGrp="1"/>
          </p:cNvSpPr>
          <p:nvPr>
            <p:ph type="pic" sz="quarter" idx="13"/>
          </p:nvPr>
        </p:nvSpPr>
        <p:spPr>
          <a:xfrm>
            <a:off x="-7368" y="1066879"/>
            <a:ext cx="12192000" cy="52863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90375" tIns="45184" rIns="90375" bIns="45184"/>
          <a:lstStyle/>
          <a:p>
            <a:pPr lvl="0"/>
            <a:endParaRPr lang="de-DE" noProof="0"/>
          </a:p>
        </p:txBody>
      </p:sp>
      <p:sp>
        <p:nvSpPr>
          <p:cNvPr id="30" name="Inhaltsplatzhalter 2"/>
          <p:cNvSpPr>
            <a:spLocks noGrp="1"/>
          </p:cNvSpPr>
          <p:nvPr>
            <p:ph idx="1"/>
          </p:nvPr>
        </p:nvSpPr>
        <p:spPr>
          <a:xfrm>
            <a:off x="8304251" y="1196753"/>
            <a:ext cx="3648404" cy="5112568"/>
          </a:xfrm>
          <a:prstGeom prst="rect">
            <a:avLst/>
          </a:prstGeom>
        </p:spPr>
        <p:txBody>
          <a:bodyPr lIns="90375" tIns="45184" rIns="90375" bIns="45184"/>
          <a:lstStyle>
            <a:lvl2pPr marL="0" indent="0" algn="l">
              <a:buNone/>
              <a:defRPr sz="2667"/>
            </a:lvl2pPr>
            <a:lvl3pPr algn="l">
              <a:defRPr sz="2667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44F368C-94CA-4E04-869C-541D99E2224A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7" name="Foliennummernplatzhalter 10"/>
          <p:cNvSpPr>
            <a:spLocks noGrp="1"/>
          </p:cNvSpPr>
          <p:nvPr>
            <p:ph type="sldNum" sz="quarter" idx="15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FBF38435-250F-45E3-B18A-0B26AFEF651F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84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eld i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" y="1066879"/>
            <a:ext cx="12185651" cy="5286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500" tIns="60245" rIns="120500" bIns="60245" anchor="ctr"/>
          <a:lstStyle/>
          <a:p>
            <a:pPr algn="ctr" defTabSz="120491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867">
              <a:solidFill>
                <a:prstClr val="white"/>
              </a:solidFill>
            </a:endParaRP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-7368" y="6351588"/>
            <a:ext cx="12192000" cy="0"/>
          </a:xfrm>
          <a:prstGeom prst="line">
            <a:avLst/>
          </a:prstGeom>
          <a:ln w="25400">
            <a:gradFill flip="none" rotWithShape="1">
              <a:gsLst>
                <a:gs pos="65000">
                  <a:srgbClr val="C00000"/>
                </a:gs>
                <a:gs pos="35000">
                  <a:srgbClr val="C00000"/>
                </a:gs>
                <a:gs pos="30000">
                  <a:srgbClr val="3366FF"/>
                </a:gs>
                <a:gs pos="0">
                  <a:srgbClr val="0066CC"/>
                </a:gs>
                <a:gs pos="70000">
                  <a:srgbClr val="FFC000"/>
                </a:gs>
                <a:gs pos="100000">
                  <a:srgbClr val="FFC000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chemeClr val="tx1">
                <a:lumMod val="75000"/>
                <a:lumOff val="25000"/>
                <a:alpha val="41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>
            <a:spLocks noGrp="1"/>
          </p:cNvSpPr>
          <p:nvPr>
            <p:ph idx="1"/>
          </p:nvPr>
        </p:nvSpPr>
        <p:spPr>
          <a:xfrm>
            <a:off x="8304251" y="1196753"/>
            <a:ext cx="3648404" cy="5112568"/>
          </a:xfrm>
          <a:prstGeom prst="rect">
            <a:avLst/>
          </a:prstGeom>
        </p:spPr>
        <p:txBody>
          <a:bodyPr lIns="90375" tIns="45184" rIns="90375" bIns="45184"/>
          <a:lstStyle>
            <a:lvl2pPr marL="0" indent="0" algn="l">
              <a:buNone/>
              <a:defRPr sz="2667"/>
            </a:lvl2pPr>
            <a:lvl3pPr algn="l">
              <a:defRPr sz="2667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19CD251-25AD-45AC-91AE-B98E5A5076F2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7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E51E9CA7-18DE-4225-8D5A-8D02A01C0314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53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eld i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" y="1066800"/>
            <a:ext cx="12185651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500" tIns="60245" rIns="120500" bIns="60245" anchor="ctr"/>
          <a:lstStyle/>
          <a:p>
            <a:pPr algn="ctr" defTabSz="120491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867">
              <a:solidFill>
                <a:prstClr val="white"/>
              </a:solidFill>
            </a:endParaRPr>
          </a:p>
        </p:txBody>
      </p:sp>
      <p:sp>
        <p:nvSpPr>
          <p:cNvPr id="30" name="Inhaltsplatzhalter 2"/>
          <p:cNvSpPr>
            <a:spLocks noGrp="1"/>
          </p:cNvSpPr>
          <p:nvPr>
            <p:ph idx="1"/>
          </p:nvPr>
        </p:nvSpPr>
        <p:spPr>
          <a:xfrm>
            <a:off x="8304251" y="1196753"/>
            <a:ext cx="3648404" cy="5112568"/>
          </a:xfrm>
          <a:prstGeom prst="rect">
            <a:avLst/>
          </a:prstGeom>
        </p:spPr>
        <p:txBody>
          <a:bodyPr lIns="90375" tIns="45184" rIns="90375" bIns="45184"/>
          <a:lstStyle>
            <a:lvl2pPr marL="0" indent="0" algn="l">
              <a:buNone/>
              <a:defRPr sz="2667"/>
            </a:lvl2pPr>
            <a:lvl3pPr algn="l">
              <a:defRPr sz="2667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19CD251-25AD-45AC-91AE-B98E5A5076F2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7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E51E9CA7-18DE-4225-8D5A-8D02A01C0314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49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feld i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" y="1066800"/>
            <a:ext cx="12185651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500" tIns="60245" rIns="120500" bIns="60245" anchor="ctr"/>
          <a:lstStyle/>
          <a:p>
            <a:pPr algn="ctr" defTabSz="120491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867">
              <a:solidFill>
                <a:prstClr val="white"/>
              </a:solidFill>
            </a:endParaRPr>
          </a:p>
        </p:txBody>
      </p:sp>
      <p:sp>
        <p:nvSpPr>
          <p:cNvPr id="30" name="Inhaltsplatzhalter 2"/>
          <p:cNvSpPr>
            <a:spLocks noGrp="1"/>
          </p:cNvSpPr>
          <p:nvPr>
            <p:ph idx="1"/>
          </p:nvPr>
        </p:nvSpPr>
        <p:spPr>
          <a:xfrm>
            <a:off x="8304251" y="1196753"/>
            <a:ext cx="3648404" cy="5112568"/>
          </a:xfrm>
          <a:prstGeom prst="rect">
            <a:avLst/>
          </a:prstGeom>
        </p:spPr>
        <p:txBody>
          <a:bodyPr lIns="90375" tIns="45184" rIns="90375" bIns="45184"/>
          <a:lstStyle>
            <a:lvl2pPr marL="0" indent="0" algn="l">
              <a:buNone/>
              <a:defRPr sz="2667"/>
            </a:lvl2pPr>
            <a:lvl3pPr algn="l">
              <a:defRPr sz="2667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19CD251-25AD-45AC-91AE-B98E5A5076F2}" type="datetime4">
              <a:rPr lang="de-DE"/>
              <a:pPr>
                <a:defRPr/>
              </a:pPr>
              <a:t>17. März 2022</a:t>
            </a:fld>
            <a:endParaRPr lang="de-DE" dirty="0"/>
          </a:p>
        </p:txBody>
      </p:sp>
      <p:sp>
        <p:nvSpPr>
          <p:cNvPr id="7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11184569" y="6443664"/>
            <a:ext cx="768351" cy="365125"/>
          </a:xfrm>
          <a:prstGeom prst="rect">
            <a:avLst/>
          </a:prstGeom>
        </p:spPr>
        <p:txBody>
          <a:bodyPr lIns="90375" tIns="45184" rIns="90375" bIns="45184"/>
          <a:lstStyle>
            <a:lvl1pPr>
              <a:defRPr/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E51E9CA7-18DE-4225-8D5A-8D02A01C0314}" type="slidenum">
              <a:rPr lang="de-DE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3791744" y="0"/>
            <a:ext cx="8400256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500" tIns="60245" rIns="120500" bIns="60245" anchor="ctr"/>
          <a:lstStyle/>
          <a:p>
            <a:pPr algn="ctr" defTabSz="120491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86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0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239198" y="188913"/>
            <a:ext cx="1171363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75" tIns="45184" rIns="90375" bIns="451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2"/>
          </p:nvPr>
        </p:nvSpPr>
        <p:spPr>
          <a:xfrm>
            <a:off x="1103457" y="6443664"/>
            <a:ext cx="1823905" cy="365125"/>
          </a:xfrm>
          <a:prstGeom prst="rect">
            <a:avLst/>
          </a:prstGeom>
        </p:spPr>
        <p:txBody>
          <a:bodyPr lIns="90375" tIns="45184" rIns="90375" bIns="45184" anchor="ctr" anchorCtr="0"/>
          <a:lstStyle>
            <a:lvl1pPr>
              <a:defRPr sz="1333" smtClean="0">
                <a:solidFill>
                  <a:prstClr val="white"/>
                </a:solidFill>
                <a:latin typeface="+mn-lt"/>
                <a:cs typeface="Arial" charset="0"/>
              </a:defRPr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fld id="{C66C6735-E50D-4032-86AD-1106CCF62CA9}" type="datetime4">
              <a:rPr lang="de-DE" smtClean="0"/>
              <a:pPr defTabSz="1204915" fontAlgn="base">
                <a:spcBef>
                  <a:spcPct val="0"/>
                </a:spcBef>
                <a:spcAft>
                  <a:spcPct val="0"/>
                </a:spcAft>
                <a:defRPr/>
              </a:pPr>
              <a:t>17. März 2022</a:t>
            </a:fld>
            <a:endParaRPr lang="de-DE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24720" y="6443673"/>
            <a:ext cx="7967133" cy="363537"/>
          </a:xfrm>
          <a:prstGeom prst="rect">
            <a:avLst/>
          </a:prstGeom>
        </p:spPr>
        <p:txBody>
          <a:bodyPr lIns="90375" tIns="45184" rIns="90375" bIns="45184" anchor="ctr" anchorCtr="0"/>
          <a:lstStyle>
            <a:lvl1pPr>
              <a:defRPr sz="1333" dirty="0">
                <a:solidFill>
                  <a:prstClr val="white"/>
                </a:solidFill>
                <a:latin typeface="+mn-lt"/>
                <a:cs typeface="Arial" charset="0"/>
              </a:defRPr>
            </a:lvl1pPr>
          </a:lstStyle>
          <a:p>
            <a:pPr defTabSz="1204915" fontAlgn="base">
              <a:spcBef>
                <a:spcPct val="0"/>
              </a:spcBef>
              <a:spcAft>
                <a:spcPct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80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D9D9D9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rgbClr val="D9D9D9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rgbClr val="D9D9D9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rgbClr val="D9D9D9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rgbClr val="D9D9D9"/>
          </a:solidFill>
          <a:latin typeface="Calibri" pitchFamily="34" charset="0"/>
        </a:defRPr>
      </a:lvl5pPr>
      <a:lvl6pPr marL="602458" algn="r" rtl="0" fontAlgn="base">
        <a:spcBef>
          <a:spcPct val="0"/>
        </a:spcBef>
        <a:spcAft>
          <a:spcPct val="0"/>
        </a:spcAft>
        <a:defRPr sz="3200" b="1">
          <a:solidFill>
            <a:srgbClr val="D9D9D9"/>
          </a:solidFill>
          <a:latin typeface="Calibri" pitchFamily="34" charset="0"/>
        </a:defRPr>
      </a:lvl6pPr>
      <a:lvl7pPr marL="1204915" algn="r" rtl="0" fontAlgn="base">
        <a:spcBef>
          <a:spcPct val="0"/>
        </a:spcBef>
        <a:spcAft>
          <a:spcPct val="0"/>
        </a:spcAft>
        <a:defRPr sz="3200" b="1">
          <a:solidFill>
            <a:srgbClr val="D9D9D9"/>
          </a:solidFill>
          <a:latin typeface="Calibri" pitchFamily="34" charset="0"/>
        </a:defRPr>
      </a:lvl7pPr>
      <a:lvl8pPr marL="1807388" algn="r" rtl="0" fontAlgn="base">
        <a:spcBef>
          <a:spcPct val="0"/>
        </a:spcBef>
        <a:spcAft>
          <a:spcPct val="0"/>
        </a:spcAft>
        <a:defRPr sz="3200" b="1">
          <a:solidFill>
            <a:srgbClr val="D9D9D9"/>
          </a:solidFill>
          <a:latin typeface="Calibri" pitchFamily="34" charset="0"/>
        </a:defRPr>
      </a:lvl8pPr>
      <a:lvl9pPr marL="2409841" algn="r" rtl="0" fontAlgn="base">
        <a:spcBef>
          <a:spcPct val="0"/>
        </a:spcBef>
        <a:spcAft>
          <a:spcPct val="0"/>
        </a:spcAft>
        <a:defRPr sz="3200" b="1">
          <a:solidFill>
            <a:srgbClr val="D9D9D9"/>
          </a:solidFill>
          <a:latin typeface="Calibri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D9D9D9"/>
          </a:solidFill>
          <a:latin typeface="+mn-lt"/>
          <a:ea typeface="+mn-ea"/>
          <a:cs typeface="+mn-cs"/>
        </a:defRPr>
      </a:lvl1pPr>
      <a:lvl2pPr indent="-376539" algn="l" rtl="0" fontAlgn="base">
        <a:spcBef>
          <a:spcPct val="20000"/>
        </a:spcBef>
        <a:spcAft>
          <a:spcPct val="0"/>
        </a:spcAft>
        <a:buClr>
          <a:srgbClr val="D9D9D9"/>
        </a:buClr>
        <a:buFont typeface="Symbol" pitchFamily="18" charset="2"/>
        <a:buChar char="-"/>
        <a:defRPr sz="2933" kern="1200">
          <a:solidFill>
            <a:srgbClr val="D9D9D9"/>
          </a:solidFill>
          <a:latin typeface="+mn-lt"/>
          <a:ea typeface="+mn-ea"/>
          <a:cs typeface="+mn-cs"/>
        </a:defRPr>
      </a:lvl2pPr>
      <a:lvl3pPr marL="472743" indent="-301232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933" kern="1200">
          <a:solidFill>
            <a:srgbClr val="D9D9D9"/>
          </a:solidFill>
          <a:latin typeface="+mn-lt"/>
          <a:ea typeface="+mn-ea"/>
          <a:cs typeface="+mn-cs"/>
        </a:defRPr>
      </a:lvl3pPr>
      <a:lvl4pPr marL="711242" indent="-301232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667" kern="1200">
          <a:solidFill>
            <a:srgbClr val="D9D9D9"/>
          </a:solidFill>
          <a:latin typeface="+mn-lt"/>
          <a:ea typeface="+mn-ea"/>
          <a:cs typeface="+mn-cs"/>
        </a:defRPr>
      </a:lvl4pPr>
      <a:lvl5pPr marL="947615" indent="-301232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267" kern="1200">
          <a:solidFill>
            <a:srgbClr val="D9D9D9"/>
          </a:solidFill>
          <a:latin typeface="+mn-lt"/>
          <a:ea typeface="+mn-ea"/>
          <a:cs typeface="+mn-cs"/>
        </a:defRPr>
      </a:lvl5pPr>
      <a:lvl6pPr marL="3313542" indent="-301232" algn="l" defTabSz="120491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16005" indent="-301232" algn="l" defTabSz="120491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18470" indent="-301232" algn="l" defTabSz="120491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20929" indent="-301232" algn="l" defTabSz="120491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2458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4915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7388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09841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2307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14772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17232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19697" algn="l" defTabSz="12049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0387" tIns="45190" rIns="90387" bIns="4519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71"/>
            <a:ext cx="10972800" cy="4525963"/>
          </a:xfrm>
          <a:prstGeom prst="rect">
            <a:avLst/>
          </a:prstGeom>
        </p:spPr>
        <p:txBody>
          <a:bodyPr vert="horz" lIns="90387" tIns="45190" rIns="90387" bIns="4519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0387" tIns="45190" rIns="90387" bIns="45190" rtlCol="0" anchor="ctr"/>
          <a:lstStyle>
            <a:lvl1pPr algn="l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05094"/>
            <a:fld id="{A8C8B1A0-CFFA-4955-8A5F-B04E055A7C7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05094"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0387" tIns="45190" rIns="90387" bIns="45190" rtlCol="0" anchor="ctr"/>
          <a:lstStyle>
            <a:lvl1pPr algn="ctr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05094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0387" tIns="45190" rIns="90387" bIns="45190" rtlCol="0" anchor="ctr"/>
          <a:lstStyle>
            <a:lvl1pPr algn="r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05094"/>
            <a:fld id="{A83BC1A9-43B9-42F0-9A54-E9B4DF976A9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05094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120509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1915" indent="-451915" algn="l" defTabSz="1205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79145" indent="-376595" algn="l" defTabSz="1205094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06389" indent="-301280" algn="l" defTabSz="1205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08931" indent="-301280" algn="l" defTabSz="1205094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11480" indent="-301280" algn="l" defTabSz="1205094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14038" indent="-301280" algn="l" defTabSz="1205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16593" indent="-301280" algn="l" defTabSz="1205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19142" indent="-301280" algn="l" defTabSz="1205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21697" indent="-301280" algn="l" defTabSz="1205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2546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5094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7660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10201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2761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15312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17864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20417" algn="l" defTabSz="12050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81131" tIns="40563" rIns="81131" bIns="40563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13"/>
            <a:ext cx="10972800" cy="4525963"/>
          </a:xfrm>
          <a:prstGeom prst="rect">
            <a:avLst/>
          </a:prstGeom>
        </p:spPr>
        <p:txBody>
          <a:bodyPr vert="horz" lIns="81131" tIns="40563" rIns="81131" bIns="40563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81131" tIns="40563" rIns="81131" bIns="40563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41085"/>
            <a:fld id="{D3196637-400B-AF40-B4D4-C16EF06983B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541085"/>
              <a:t>17.03.2022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81131" tIns="40563" rIns="81131" bIns="40563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41085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81131" tIns="40563" rIns="81131" bIns="40563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41085"/>
            <a:fld id="{3A6B70EF-DE88-AE42-A8E5-41DD78AA083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541085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8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defTabSz="541085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775" indent="-405775" algn="l" defTabSz="541085" rtl="0" eaLnBrk="1" latinLnBrk="0" hangingPunct="1">
        <a:spcBef>
          <a:spcPct val="20000"/>
        </a:spcBef>
        <a:buFont typeface="Arial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879247" indent="-338172" algn="l" defTabSz="541085" rtl="0" eaLnBrk="1" latinLnBrk="0" hangingPunct="1">
        <a:spcBef>
          <a:spcPct val="20000"/>
        </a:spcBef>
        <a:buFont typeface="Arial"/>
        <a:buChar char="–"/>
        <a:defRPr sz="3333" kern="1200">
          <a:solidFill>
            <a:schemeClr val="tx1"/>
          </a:solidFill>
          <a:latin typeface="+mn-lt"/>
          <a:ea typeface="+mn-ea"/>
          <a:cs typeface="+mn-cs"/>
        </a:defRPr>
      </a:lvl2pPr>
      <a:lvl3pPr marL="1352681" indent="-270540" algn="l" defTabSz="541085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893755" indent="-270540" algn="l" defTabSz="54108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834" indent="-270540" algn="l" defTabSz="541085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902" indent="-270540" algn="l" defTabSz="5410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965" indent="-270540" algn="l" defTabSz="5410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8044" indent="-270540" algn="l" defTabSz="5410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9120" indent="-270540" algn="l" defTabSz="5410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1085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2170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23246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64323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05379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46450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787525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28590" algn="l" defTabSz="541085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 bwMode="auto">
          <a:xfrm>
            <a:off x="1" y="1268760"/>
            <a:ext cx="2589339" cy="266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2227" name="Text Box 3"/>
          <p:cNvSpPr txBox="1">
            <a:spLocks noChangeArrowheads="1"/>
          </p:cNvSpPr>
          <p:nvPr/>
        </p:nvSpPr>
        <p:spPr bwMode="auto">
          <a:xfrm>
            <a:off x="1808659" y="5733272"/>
            <a:ext cx="10322983" cy="112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0044" tIns="60017" rIns="120044" bIns="60017">
            <a:spAutoFit/>
          </a:bodyPr>
          <a:lstStyle>
            <a:defPPr>
              <a:defRPr lang="de-DE"/>
            </a:defPPr>
            <a:lvl1pPr algn="r">
              <a:spcBef>
                <a:spcPct val="5000"/>
              </a:spcBef>
              <a:defRPr sz="3200" b="0" cap="small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1200353" fontAlgn="base">
              <a:spcAft>
                <a:spcPct val="0"/>
              </a:spcAft>
            </a:pPr>
            <a:r>
              <a:rPr lang="de-DE" sz="3733" dirty="0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Dr.  </a:t>
            </a:r>
            <a:r>
              <a:rPr lang="de-DE" sz="2000" dirty="0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 </a:t>
            </a:r>
            <a:r>
              <a:rPr lang="de-DE" sz="3733" dirty="0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Burkhard    Schulze  Darup </a:t>
            </a:r>
          </a:p>
          <a:p>
            <a:pPr defTabSz="1200353" fontAlgn="base">
              <a:spcAft>
                <a:spcPct val="0"/>
              </a:spcAft>
            </a:pPr>
            <a:r>
              <a:rPr lang="de-DE" sz="2133" dirty="0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    </a:t>
            </a:r>
            <a:r>
              <a:rPr lang="de-DE" sz="2667" dirty="0" err="1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schulze</a:t>
            </a:r>
            <a:r>
              <a:rPr lang="de-DE" sz="2667" dirty="0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 </a:t>
            </a:r>
            <a:r>
              <a:rPr lang="de-DE" sz="2667" dirty="0" err="1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darup</a:t>
            </a:r>
            <a:r>
              <a:rPr lang="de-DE" sz="2667" dirty="0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 </a:t>
            </a:r>
            <a:r>
              <a:rPr lang="de-DE" sz="2667" dirty="0">
                <a:solidFill>
                  <a:srgbClr val="00B050"/>
                </a:solidFill>
                <a:cs typeface="Arial" pitchFamily="34" charset="0"/>
              </a:rPr>
              <a:t>&amp;</a:t>
            </a:r>
            <a:r>
              <a:rPr lang="de-DE" sz="2667" dirty="0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 </a:t>
            </a:r>
            <a:r>
              <a:rPr lang="de-DE" sz="2667" dirty="0" err="1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partner</a:t>
            </a:r>
            <a:r>
              <a:rPr lang="de-DE" sz="2667" dirty="0">
                <a:solidFill>
                  <a:prstClr val="white">
                    <a:lumMod val="75000"/>
                  </a:prstClr>
                </a:solidFill>
                <a:cs typeface="Arial" pitchFamily="34" charset="0"/>
              </a:rPr>
              <a:t>  architekten  Berlin</a:t>
            </a:r>
          </a:p>
        </p:txBody>
      </p:sp>
      <p:sp>
        <p:nvSpPr>
          <p:cNvPr id="692230" name="Text Box 6"/>
          <p:cNvSpPr txBox="1">
            <a:spLocks noChangeArrowheads="1"/>
          </p:cNvSpPr>
          <p:nvPr/>
        </p:nvSpPr>
        <p:spPr bwMode="auto">
          <a:xfrm>
            <a:off x="-180241" y="-123395"/>
            <a:ext cx="12336693" cy="413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0044" tIns="60017" rIns="120044" bIns="60017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defTabSz="1200353" fontAlgn="base">
              <a:spcBef>
                <a:spcPct val="5000"/>
              </a:spcBef>
              <a:spcAft>
                <a:spcPct val="0"/>
              </a:spcAft>
              <a:defRPr/>
            </a:pPr>
            <a:r>
              <a:rPr lang="de-DE" sz="4667" cap="small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</a:rPr>
              <a:t>Kosteneffizienter Sozial-Wohnungsbau</a:t>
            </a:r>
          </a:p>
          <a:p>
            <a:pPr algn="r" defTabSz="1200353" fontAlgn="base">
              <a:spcBef>
                <a:spcPct val="5000"/>
              </a:spcBef>
              <a:spcAft>
                <a:spcPct val="0"/>
              </a:spcAft>
              <a:defRPr/>
            </a:pPr>
            <a:r>
              <a:rPr lang="de-DE" sz="4133" cap="small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</a:rPr>
              <a:t>24. Internationale Passivhaustagung  </a:t>
            </a:r>
            <a:r>
              <a:rPr lang="de-DE" sz="2667" cap="small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</a:rPr>
              <a:t>  </a:t>
            </a:r>
            <a:r>
              <a:rPr lang="de-DE" sz="4133" cap="small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</a:rPr>
              <a:t>2020</a:t>
            </a:r>
          </a:p>
          <a:p>
            <a:pPr algn="r" defTabSz="1200353" fontAlgn="base">
              <a:spcBef>
                <a:spcPct val="5000"/>
              </a:spcBef>
              <a:spcAft>
                <a:spcPct val="0"/>
              </a:spcAft>
              <a:defRPr/>
            </a:pPr>
            <a:endParaRPr lang="de-DE" sz="4400" cap="small" dirty="0">
              <a:solidFill>
                <a:prstClr val="white">
                  <a:lumMod val="75000"/>
                </a:prstClr>
              </a:solidFill>
              <a:latin typeface="Calibri" pitchFamily="34" charset="0"/>
            </a:endParaRPr>
          </a:p>
          <a:p>
            <a:pPr algn="r" defTabSz="1200353" fontAlgn="base">
              <a:spcBef>
                <a:spcPct val="5000"/>
              </a:spcBef>
              <a:spcAft>
                <a:spcPct val="0"/>
              </a:spcAft>
              <a:defRPr/>
            </a:pPr>
            <a:endParaRPr lang="de-DE" sz="1067" cap="small" dirty="0">
              <a:solidFill>
                <a:prstClr val="white">
                  <a:lumMod val="75000"/>
                </a:prstClr>
              </a:solidFill>
              <a:latin typeface="Calibri" pitchFamily="34" charset="0"/>
            </a:endParaRPr>
          </a:p>
          <a:p>
            <a:pPr algn="r" defTabSz="1200353" fontAlgn="base">
              <a:spcBef>
                <a:spcPct val="5000"/>
              </a:spcBef>
              <a:spcAft>
                <a:spcPct val="0"/>
              </a:spcAft>
              <a:defRPr/>
            </a:pPr>
            <a:r>
              <a:rPr lang="de-DE" sz="3600" cap="small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</a:rPr>
              <a:t>Klimaziele verpasst?</a:t>
            </a:r>
          </a:p>
          <a:p>
            <a:pPr algn="r" defTabSz="1200353" fontAlgn="base">
              <a:spcBef>
                <a:spcPct val="5000"/>
              </a:spcBef>
              <a:spcAft>
                <a:spcPct val="0"/>
              </a:spcAft>
              <a:defRPr/>
            </a:pPr>
            <a:r>
              <a:rPr lang="de-DE" sz="3600" cap="small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</a:rPr>
              <a:t>Mit effizienten Neubau-Standards</a:t>
            </a:r>
          </a:p>
          <a:p>
            <a:pPr algn="r" defTabSz="1200353" fontAlgn="base">
              <a:spcBef>
                <a:spcPct val="5000"/>
              </a:spcBef>
              <a:spcAft>
                <a:spcPct val="0"/>
              </a:spcAft>
              <a:defRPr/>
            </a:pPr>
            <a:r>
              <a:rPr lang="de-DE" sz="3600" cap="small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</a:rPr>
              <a:t>den Gebäudebestand aktivieren!</a:t>
            </a:r>
          </a:p>
        </p:txBody>
      </p:sp>
      <p:pic>
        <p:nvPicPr>
          <p:cNvPr id="12" name="Picture 9" descr="21217329_Lüftungszentralgerät_geöffne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709" y="5475829"/>
            <a:ext cx="1286705" cy="136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rafik 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51164" y="1268760"/>
            <a:ext cx="1375637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rafik 3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51164" y="3976705"/>
            <a:ext cx="1375637" cy="145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Bildplatzhalter 2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1" y="6173"/>
            <a:ext cx="1267123" cy="1225091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29971" y="3972001"/>
            <a:ext cx="1275299" cy="146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33854" y="-39673"/>
            <a:ext cx="1255495" cy="125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 descr="2 IR-Thermografie gekipptes Fenster Kopie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30152" y="5475979"/>
            <a:ext cx="1275297" cy="136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9C9F3CAD-9095-495F-8906-50AFDF81D58A}"/>
              </a:ext>
            </a:extLst>
          </p:cNvPr>
          <p:cNvPicPr/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683" y="-27385"/>
            <a:ext cx="1344149" cy="1261401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523514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89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524" y="1052744"/>
            <a:ext cx="12202527" cy="531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1679509" y="1772816"/>
            <a:ext cx="10369152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1959761" y="1849016"/>
            <a:ext cx="0" cy="208823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ihandform 3"/>
          <p:cNvSpPr/>
          <p:nvPr/>
        </p:nvSpPr>
        <p:spPr>
          <a:xfrm>
            <a:off x="1474589" y="4000501"/>
            <a:ext cx="10721065" cy="1821219"/>
          </a:xfrm>
          <a:custGeom>
            <a:avLst/>
            <a:gdLst>
              <a:gd name="connsiteX0" fmla="*/ 7135 w 8040799"/>
              <a:gd name="connsiteY0" fmla="*/ 2054725 h 2054725"/>
              <a:gd name="connsiteX1" fmla="*/ 0 w 8040799"/>
              <a:gd name="connsiteY1" fmla="*/ 1441161 h 2054725"/>
              <a:gd name="connsiteX2" fmla="*/ 1833616 w 8040799"/>
              <a:gd name="connsiteY2" fmla="*/ 956018 h 2054725"/>
              <a:gd name="connsiteX3" fmla="*/ 3938350 w 8040799"/>
              <a:gd name="connsiteY3" fmla="*/ 485143 h 2054725"/>
              <a:gd name="connsiteX4" fmla="*/ 7519966 w 8040799"/>
              <a:gd name="connsiteY4" fmla="*/ 42807 h 2054725"/>
              <a:gd name="connsiteX5" fmla="*/ 7548505 w 8040799"/>
              <a:gd name="connsiteY5" fmla="*/ 42807 h 2054725"/>
              <a:gd name="connsiteX6" fmla="*/ 7812488 w 8040799"/>
              <a:gd name="connsiteY6" fmla="*/ 14269 h 2054725"/>
              <a:gd name="connsiteX7" fmla="*/ 8040799 w 8040799"/>
              <a:gd name="connsiteY7" fmla="*/ 0 h 2054725"/>
              <a:gd name="connsiteX8" fmla="*/ 8019394 w 8040799"/>
              <a:gd name="connsiteY8" fmla="*/ 2054725 h 2054725"/>
              <a:gd name="connsiteX9" fmla="*/ 7135 w 8040799"/>
              <a:gd name="connsiteY9" fmla="*/ 2054725 h 205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0799" h="2054725">
                <a:moveTo>
                  <a:pt x="7135" y="2054725"/>
                </a:moveTo>
                <a:cubicBezTo>
                  <a:pt x="4757" y="1850204"/>
                  <a:pt x="2378" y="1645682"/>
                  <a:pt x="0" y="1441161"/>
                </a:cubicBezTo>
                <a:lnTo>
                  <a:pt x="1833616" y="956018"/>
                </a:lnTo>
                <a:lnTo>
                  <a:pt x="3938350" y="485143"/>
                </a:lnTo>
                <a:lnTo>
                  <a:pt x="7519966" y="42807"/>
                </a:lnTo>
                <a:lnTo>
                  <a:pt x="7548505" y="42807"/>
                </a:lnTo>
                <a:lnTo>
                  <a:pt x="7812488" y="14269"/>
                </a:lnTo>
                <a:lnTo>
                  <a:pt x="8040799" y="0"/>
                </a:lnTo>
                <a:lnTo>
                  <a:pt x="8019394" y="2054725"/>
                </a:lnTo>
                <a:lnTo>
                  <a:pt x="7135" y="20547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448" tIns="60724" rIns="121448" bIns="60724" rtlCol="0" anchor="ctr"/>
          <a:lstStyle/>
          <a:p>
            <a:pPr algn="ctr" defTabSz="1214356" fontAlgn="base">
              <a:spcBef>
                <a:spcPct val="0"/>
              </a:spcBef>
              <a:spcAft>
                <a:spcPct val="0"/>
              </a:spcAft>
            </a:pPr>
            <a:endParaRPr lang="de-DE" sz="1867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Freihandform 7"/>
          <p:cNvSpPr/>
          <p:nvPr/>
        </p:nvSpPr>
        <p:spPr>
          <a:xfrm>
            <a:off x="1474516" y="3990606"/>
            <a:ext cx="10730577" cy="1273817"/>
          </a:xfrm>
          <a:custGeom>
            <a:avLst/>
            <a:gdLst>
              <a:gd name="connsiteX0" fmla="*/ 0 w 8047933"/>
              <a:gd name="connsiteY0" fmla="*/ 1455430 h 1455430"/>
              <a:gd name="connsiteX1" fmla="*/ 1655249 w 8047933"/>
              <a:gd name="connsiteY1" fmla="*/ 1005959 h 1455430"/>
              <a:gd name="connsiteX2" fmla="*/ 3966889 w 8047933"/>
              <a:gd name="connsiteY2" fmla="*/ 485143 h 1455430"/>
              <a:gd name="connsiteX3" fmla="*/ 6335607 w 8047933"/>
              <a:gd name="connsiteY3" fmla="*/ 206899 h 1455430"/>
              <a:gd name="connsiteX4" fmla="*/ 8026529 w 8047933"/>
              <a:gd name="connsiteY4" fmla="*/ 0 h 1455430"/>
              <a:gd name="connsiteX5" fmla="*/ 8047933 w 8047933"/>
              <a:gd name="connsiteY5" fmla="*/ 549354 h 1455430"/>
              <a:gd name="connsiteX6" fmla="*/ 6770823 w 8047933"/>
              <a:gd name="connsiteY6" fmla="*/ 620698 h 1455430"/>
              <a:gd name="connsiteX7" fmla="*/ 3852734 w 8047933"/>
              <a:gd name="connsiteY7" fmla="*/ 913211 h 1455430"/>
              <a:gd name="connsiteX8" fmla="*/ 2083330 w 8047933"/>
              <a:gd name="connsiteY8" fmla="*/ 1120110 h 1455430"/>
              <a:gd name="connsiteX9" fmla="*/ 663527 w 8047933"/>
              <a:gd name="connsiteY9" fmla="*/ 1362682 h 1455430"/>
              <a:gd name="connsiteX10" fmla="*/ 0 w 8047933"/>
              <a:gd name="connsiteY10" fmla="*/ 1455430 h 145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47933" h="1455430">
                <a:moveTo>
                  <a:pt x="0" y="1455430"/>
                </a:moveTo>
                <a:lnTo>
                  <a:pt x="1655249" y="1005959"/>
                </a:lnTo>
                <a:lnTo>
                  <a:pt x="3966889" y="485143"/>
                </a:lnTo>
                <a:lnTo>
                  <a:pt x="6335607" y="206899"/>
                </a:lnTo>
                <a:lnTo>
                  <a:pt x="8026529" y="0"/>
                </a:lnTo>
                <a:lnTo>
                  <a:pt x="8047933" y="549354"/>
                </a:lnTo>
                <a:lnTo>
                  <a:pt x="6770823" y="620698"/>
                </a:lnTo>
                <a:lnTo>
                  <a:pt x="3852734" y="913211"/>
                </a:lnTo>
                <a:lnTo>
                  <a:pt x="2083330" y="1120110"/>
                </a:lnTo>
                <a:lnTo>
                  <a:pt x="663527" y="1362682"/>
                </a:lnTo>
                <a:lnTo>
                  <a:pt x="0" y="1455430"/>
                </a:lnTo>
                <a:close/>
              </a:path>
            </a:pathLst>
          </a:custGeom>
          <a:solidFill>
            <a:schemeClr val="bg1"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448" tIns="60724" rIns="121448" bIns="60724" rtlCol="0" anchor="ctr"/>
          <a:lstStyle/>
          <a:p>
            <a:pPr algn="ctr" defTabSz="1214356" fontAlgn="base">
              <a:spcBef>
                <a:spcPct val="0"/>
              </a:spcBef>
              <a:spcAft>
                <a:spcPct val="0"/>
              </a:spcAft>
            </a:pPr>
            <a:r>
              <a:rPr lang="de-DE" sz="2133" dirty="0">
                <a:solidFill>
                  <a:prstClr val="white"/>
                </a:solidFill>
                <a:latin typeface="Calibri"/>
              </a:rPr>
              <a:t>                                                                                    Verluste durch Lastmanagement &amp; Speicherung</a:t>
            </a:r>
          </a:p>
          <a:p>
            <a:pPr algn="ctr" defTabSz="1214356" fontAlgn="base">
              <a:spcBef>
                <a:spcPct val="0"/>
              </a:spcBef>
              <a:spcAft>
                <a:spcPct val="0"/>
              </a:spcAft>
            </a:pPr>
            <a:endParaRPr lang="de-DE" sz="2133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Freihandform 1"/>
          <p:cNvSpPr/>
          <p:nvPr/>
        </p:nvSpPr>
        <p:spPr>
          <a:xfrm>
            <a:off x="1479969" y="4466378"/>
            <a:ext cx="10712047" cy="813975"/>
          </a:xfrm>
          <a:custGeom>
            <a:avLst/>
            <a:gdLst>
              <a:gd name="connsiteX0" fmla="*/ 0 w 8034035"/>
              <a:gd name="connsiteY0" fmla="*/ 792833 h 792833"/>
              <a:gd name="connsiteX1" fmla="*/ 269563 w 8034035"/>
              <a:gd name="connsiteY1" fmla="*/ 750548 h 792833"/>
              <a:gd name="connsiteX2" fmla="*/ 549697 w 8034035"/>
              <a:gd name="connsiteY2" fmla="*/ 713549 h 792833"/>
              <a:gd name="connsiteX3" fmla="*/ 2071936 w 8034035"/>
              <a:gd name="connsiteY3" fmla="*/ 486271 h 792833"/>
              <a:gd name="connsiteX4" fmla="*/ 5095270 w 8034035"/>
              <a:gd name="connsiteY4" fmla="*/ 200851 h 792833"/>
              <a:gd name="connsiteX5" fmla="*/ 8034035 w 8034035"/>
              <a:gd name="connsiteY5" fmla="*/ 0 h 792833"/>
              <a:gd name="connsiteX6" fmla="*/ 8028749 w 8034035"/>
              <a:gd name="connsiteY6" fmla="*/ 221993 h 792833"/>
              <a:gd name="connsiteX7" fmla="*/ 7373341 w 8034035"/>
              <a:gd name="connsiteY7" fmla="*/ 253707 h 792833"/>
              <a:gd name="connsiteX8" fmla="*/ 4783422 w 8034035"/>
              <a:gd name="connsiteY8" fmla="*/ 369989 h 792833"/>
              <a:gd name="connsiteX9" fmla="*/ 2235788 w 8034035"/>
              <a:gd name="connsiteY9" fmla="*/ 565554 h 792833"/>
              <a:gd name="connsiteX10" fmla="*/ 0 w 8034035"/>
              <a:gd name="connsiteY10" fmla="*/ 792833 h 79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34035" h="792833">
                <a:moveTo>
                  <a:pt x="0" y="792833"/>
                </a:moveTo>
                <a:lnTo>
                  <a:pt x="269563" y="750548"/>
                </a:lnTo>
                <a:lnTo>
                  <a:pt x="549697" y="713549"/>
                </a:lnTo>
                <a:lnTo>
                  <a:pt x="2071936" y="486271"/>
                </a:lnTo>
                <a:lnTo>
                  <a:pt x="5095270" y="200851"/>
                </a:lnTo>
                <a:lnTo>
                  <a:pt x="8034035" y="0"/>
                </a:lnTo>
                <a:lnTo>
                  <a:pt x="8028749" y="221993"/>
                </a:lnTo>
                <a:lnTo>
                  <a:pt x="7373341" y="253707"/>
                </a:lnTo>
                <a:lnTo>
                  <a:pt x="4783422" y="369989"/>
                </a:lnTo>
                <a:lnTo>
                  <a:pt x="2235788" y="565554"/>
                </a:lnTo>
                <a:lnTo>
                  <a:pt x="0" y="792833"/>
                </a:lnTo>
                <a:close/>
              </a:path>
            </a:pathLst>
          </a:custGeom>
          <a:solidFill>
            <a:schemeClr val="bg1"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448" tIns="60724" rIns="121448" bIns="60724" rtlCol="0" anchor="ctr"/>
          <a:lstStyle/>
          <a:p>
            <a:pPr algn="ctr" defTabSz="1214356" fontAlgn="base">
              <a:spcBef>
                <a:spcPct val="0"/>
              </a:spcBef>
              <a:spcAft>
                <a:spcPct val="0"/>
              </a:spcAft>
            </a:pPr>
            <a:endParaRPr lang="de-DE" sz="1867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13697" y="6443680"/>
            <a:ext cx="11458985" cy="225697"/>
          </a:xfrm>
        </p:spPr>
        <p:txBody>
          <a:bodyPr/>
          <a:lstStyle/>
          <a:p>
            <a:pPr defTabSz="1075845">
              <a:defRPr/>
            </a:pPr>
            <a:r>
              <a:rPr lang="de-DE" dirty="0">
                <a:latin typeface="Calibri"/>
              </a:rPr>
              <a:t>Quelle: DGS / Schulze Darup: Gebäudetypologie und Energieeffizienzstrategie BRD, Berlin 2015 &amp; Schulze Darup 2018 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FD112AD7-2287-4B04-8151-EA527003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8" y="68627"/>
            <a:ext cx="12001333" cy="864096"/>
          </a:xfrm>
        </p:spPr>
        <p:txBody>
          <a:bodyPr vert="horz" wrap="square" lIns="121448" tIns="60724" rIns="121448" bIns="60724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de-DE" b="0" dirty="0"/>
              <a:t>2. Balance zwischen Effizienz und Erneuerbaren</a:t>
            </a:r>
          </a:p>
        </p:txBody>
      </p:sp>
    </p:spTree>
    <p:extLst>
      <p:ext uri="{BB962C8B-B14F-4D97-AF65-F5344CB8AC3E}">
        <p14:creationId xmlns:p14="http://schemas.microsoft.com/office/powerpoint/2010/main" val="188201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908058"/>
            <a:ext cx="12192000" cy="5949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Times New Roman"/>
              <a:cs typeface="Arial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3593981" y="5260795"/>
            <a:ext cx="3840427" cy="5764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333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533" dirty="0">
                <a:solidFill>
                  <a:srgbClr val="FFFFFF"/>
                </a:solidFill>
                <a:latin typeface="Calibri"/>
                <a:cs typeface="Calibri"/>
              </a:rPr>
              <a:t>Speicherung</a:t>
            </a:r>
          </a:p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5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" y="2569173"/>
            <a:ext cx="3599723" cy="2689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533" dirty="0">
                <a:solidFill>
                  <a:srgbClr val="FFFFFF"/>
                </a:solidFill>
                <a:latin typeface="Calibri"/>
                <a:cs typeface="Calibri"/>
              </a:rPr>
              <a:t>Strom</a:t>
            </a:r>
          </a:p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542121" lvl="1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dirty="0">
                <a:solidFill>
                  <a:srgbClr val="FFFFFF"/>
                </a:solidFill>
                <a:latin typeface="Calibri"/>
                <a:cs typeface="Calibri"/>
              </a:rPr>
              <a:t>Primärstrom aus</a:t>
            </a:r>
          </a:p>
          <a:p>
            <a:pPr marL="542121" lvl="1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dirty="0">
                <a:solidFill>
                  <a:srgbClr val="FFFFFF"/>
                </a:solidFill>
                <a:latin typeface="Calibri"/>
                <a:cs typeface="Calibri"/>
              </a:rPr>
              <a:t>Wind</a:t>
            </a:r>
          </a:p>
          <a:p>
            <a:pPr marL="542121" lvl="1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dirty="0">
                <a:solidFill>
                  <a:srgbClr val="FFFFFF"/>
                </a:solidFill>
                <a:latin typeface="Calibri"/>
                <a:cs typeface="Calibri"/>
              </a:rPr>
              <a:t>PV</a:t>
            </a:r>
          </a:p>
        </p:txBody>
      </p:sp>
      <p:sp>
        <p:nvSpPr>
          <p:cNvPr id="9" name="Rechteck 8"/>
          <p:cNvSpPr/>
          <p:nvPr/>
        </p:nvSpPr>
        <p:spPr>
          <a:xfrm>
            <a:off x="7440204" y="5567897"/>
            <a:ext cx="4201201" cy="190123"/>
          </a:xfrm>
          <a:prstGeom prst="rect">
            <a:avLst/>
          </a:prstGeom>
          <a:solidFill>
            <a:srgbClr val="18BC0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411" tIns="54204" rIns="108411" bIns="542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FFFFFF"/>
                </a:solidFill>
                <a:latin typeface="Calibri"/>
                <a:cs typeface="Calibri"/>
              </a:rPr>
              <a:t>Direktnutzung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798068" y="1052748"/>
            <a:ext cx="4859633" cy="478799"/>
          </a:xfrm>
          <a:prstGeom prst="rect">
            <a:avLst/>
          </a:prstGeom>
          <a:noFill/>
        </p:spPr>
        <p:txBody>
          <a:bodyPr wrap="none" lIns="108411" tIns="54204" rIns="108411" bIns="54204" rtlCol="0">
            <a:spAutoFit/>
          </a:bodyPr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930101"/>
                </a:solidFill>
                <a:latin typeface="Arial" pitchFamily="34" charset="0"/>
                <a:cs typeface="Arial"/>
              </a:rPr>
              <a:t>PER - Erneuerbare Primärenergie</a:t>
            </a:r>
          </a:p>
        </p:txBody>
      </p:sp>
      <p:sp>
        <p:nvSpPr>
          <p:cNvPr id="14" name="Rechteck 13"/>
          <p:cNvSpPr/>
          <p:nvPr/>
        </p:nvSpPr>
        <p:spPr>
          <a:xfrm>
            <a:off x="53" y="5258248"/>
            <a:ext cx="3596119" cy="5790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533" dirty="0">
                <a:solidFill>
                  <a:srgbClr val="FFFFFF"/>
                </a:solidFill>
                <a:latin typeface="Calibri"/>
                <a:cs typeface="Calibri"/>
              </a:rPr>
              <a:t>Sonstige Erneuerbare</a:t>
            </a:r>
          </a:p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333" dirty="0">
                <a:solidFill>
                  <a:srgbClr val="FFFFFF"/>
                </a:solidFill>
                <a:latin typeface="Calibri"/>
                <a:cs typeface="Calibri"/>
              </a:rPr>
              <a:t>Solarthermie</a:t>
            </a:r>
            <a:r>
              <a:rPr lang="de-DE" sz="1067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lang="de-DE" sz="1333" dirty="0">
                <a:solidFill>
                  <a:srgbClr val="FFFFFF"/>
                </a:solidFill>
                <a:latin typeface="Calibri"/>
                <a:cs typeface="Calibri"/>
              </a:rPr>
              <a:t>Wasserkraft</a:t>
            </a:r>
            <a:r>
              <a:rPr lang="de-DE" sz="1067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lang="de-DE" sz="1333" dirty="0">
                <a:solidFill>
                  <a:srgbClr val="FFFFFF"/>
                </a:solidFill>
                <a:latin typeface="Calibri"/>
                <a:cs typeface="Calibri"/>
              </a:rPr>
              <a:t>Geothermie… </a:t>
            </a:r>
          </a:p>
        </p:txBody>
      </p:sp>
      <p:sp>
        <p:nvSpPr>
          <p:cNvPr id="19" name="Rechteck 18"/>
          <p:cNvSpPr/>
          <p:nvPr/>
        </p:nvSpPr>
        <p:spPr>
          <a:xfrm>
            <a:off x="7444920" y="5257679"/>
            <a:ext cx="4196441" cy="310221"/>
          </a:xfrm>
          <a:prstGeom prst="rect">
            <a:avLst/>
          </a:prstGeom>
          <a:solidFill>
            <a:srgbClr val="D1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411" tIns="54204" rIns="108411" bIns="542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867" dirty="0">
                <a:solidFill>
                  <a:srgbClr val="FFFFFF"/>
                </a:solidFill>
                <a:latin typeface="Calibri"/>
                <a:cs typeface="Calibri"/>
              </a:rPr>
              <a:t>Regelenergie / Lastmanagement</a:t>
            </a:r>
          </a:p>
        </p:txBody>
      </p:sp>
      <p:sp>
        <p:nvSpPr>
          <p:cNvPr id="20" name="Rechteck 19"/>
          <p:cNvSpPr/>
          <p:nvPr/>
        </p:nvSpPr>
        <p:spPr>
          <a:xfrm>
            <a:off x="7444920" y="4753201"/>
            <a:ext cx="4196441" cy="273047"/>
          </a:xfrm>
          <a:prstGeom prst="rect">
            <a:avLst/>
          </a:prstGeom>
          <a:solidFill>
            <a:srgbClr val="CE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411" tIns="54204" rIns="108411" bIns="542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dirty="0">
                <a:solidFill>
                  <a:srgbClr val="FFFFFF"/>
                </a:solidFill>
                <a:latin typeface="Calibri"/>
                <a:cs typeface="Calibri"/>
              </a:rPr>
              <a:t>Gas-Anwendungen </a:t>
            </a:r>
            <a:r>
              <a:rPr lang="de-DE" sz="1867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lang="de-DE" sz="1867" dirty="0" err="1">
                <a:solidFill>
                  <a:srgbClr val="FFFFFF"/>
                </a:solidFill>
                <a:latin typeface="Calibri"/>
                <a:cs typeface="Calibri"/>
              </a:rPr>
              <a:t>Hochtemp</a:t>
            </a:r>
            <a:r>
              <a:rPr lang="de-DE" sz="1867" dirty="0">
                <a:solidFill>
                  <a:srgbClr val="FFFFFF"/>
                </a:solidFill>
                <a:latin typeface="Calibri"/>
                <a:cs typeface="Calibri"/>
              </a:rPr>
              <a:t>.)</a:t>
            </a:r>
          </a:p>
        </p:txBody>
      </p:sp>
      <p:sp>
        <p:nvSpPr>
          <p:cNvPr id="21" name="Rechteck 20"/>
          <p:cNvSpPr/>
          <p:nvPr/>
        </p:nvSpPr>
        <p:spPr>
          <a:xfrm>
            <a:off x="7441776" y="4458554"/>
            <a:ext cx="1924529" cy="300105"/>
          </a:xfrm>
          <a:prstGeom prst="rect">
            <a:avLst/>
          </a:prstGeom>
          <a:solidFill>
            <a:srgbClr val="D1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411" tIns="54204" rIns="108411" bIns="542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dirty="0">
                <a:solidFill>
                  <a:srgbClr val="FFFFFF"/>
                </a:solidFill>
                <a:latin typeface="Calibri"/>
                <a:cs typeface="Calibri"/>
              </a:rPr>
              <a:t>Verstromung</a:t>
            </a:r>
          </a:p>
        </p:txBody>
      </p:sp>
      <p:sp>
        <p:nvSpPr>
          <p:cNvPr id="24" name="Rechteck 23"/>
          <p:cNvSpPr/>
          <p:nvPr/>
        </p:nvSpPr>
        <p:spPr>
          <a:xfrm>
            <a:off x="7440204" y="3482344"/>
            <a:ext cx="4201201" cy="792749"/>
          </a:xfrm>
          <a:prstGeom prst="rect">
            <a:avLst/>
          </a:prstGeom>
          <a:solidFill>
            <a:srgbClr val="15AE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411" tIns="54204" rIns="108411" bIns="542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FFFFFF"/>
                </a:solidFill>
                <a:latin typeface="Calibri"/>
                <a:cs typeface="Calibri"/>
              </a:rPr>
              <a:t>Direktelektrisch</a:t>
            </a:r>
          </a:p>
        </p:txBody>
      </p:sp>
      <p:sp>
        <p:nvSpPr>
          <p:cNvPr id="30" name="Rechteck 29"/>
          <p:cNvSpPr/>
          <p:nvPr/>
        </p:nvSpPr>
        <p:spPr>
          <a:xfrm>
            <a:off x="7444913" y="6142243"/>
            <a:ext cx="4196443" cy="579180"/>
          </a:xfrm>
          <a:prstGeom prst="rect">
            <a:avLst/>
          </a:prstGeom>
          <a:solidFill>
            <a:srgbClr val="D1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411" tIns="54204" rIns="108411" bIns="542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867" dirty="0">
                <a:solidFill>
                  <a:srgbClr val="FFFFFF"/>
                </a:solidFill>
                <a:latin typeface="Calibri"/>
                <a:cs typeface="Calibri"/>
              </a:rPr>
              <a:t>Treibstoff (Flugverkehr)</a:t>
            </a: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867" dirty="0">
                <a:solidFill>
                  <a:srgbClr val="FFFFFF"/>
                </a:solidFill>
                <a:latin typeface="Calibri"/>
                <a:cs typeface="Calibri"/>
              </a:rPr>
              <a:t>Prozesswärme/Industrie, Rohstoff </a:t>
            </a:r>
          </a:p>
        </p:txBody>
      </p:sp>
      <p:sp>
        <p:nvSpPr>
          <p:cNvPr id="31" name="Rechteck 30"/>
          <p:cNvSpPr/>
          <p:nvPr/>
        </p:nvSpPr>
        <p:spPr>
          <a:xfrm>
            <a:off x="7444909" y="5834972"/>
            <a:ext cx="4196443" cy="307285"/>
          </a:xfrm>
          <a:prstGeom prst="rect">
            <a:avLst/>
          </a:prstGeom>
          <a:solidFill>
            <a:srgbClr val="D1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411" tIns="54204" rIns="108411" bIns="542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867" dirty="0">
                <a:solidFill>
                  <a:srgbClr val="FFFFFF"/>
                </a:solidFill>
                <a:latin typeface="Calibri"/>
                <a:cs typeface="Calibri"/>
              </a:rPr>
              <a:t>Regelenergie / Lastmanagement</a:t>
            </a:r>
          </a:p>
        </p:txBody>
      </p:sp>
      <p:sp>
        <p:nvSpPr>
          <p:cNvPr id="33" name="Rechteck 32"/>
          <p:cNvSpPr/>
          <p:nvPr/>
        </p:nvSpPr>
        <p:spPr>
          <a:xfrm>
            <a:off x="11646113" y="3482327"/>
            <a:ext cx="550648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1646113" y="4250541"/>
            <a:ext cx="550648" cy="2317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1663453" y="4765841"/>
            <a:ext cx="550648" cy="511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11641351" y="5260808"/>
            <a:ext cx="550648" cy="1043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7475648" y="3703457"/>
            <a:ext cx="1890605" cy="0"/>
          </a:xfrm>
          <a:prstGeom prst="straightConnector1">
            <a:avLst/>
          </a:prstGeom>
          <a:ln w="76200">
            <a:solidFill>
              <a:srgbClr val="1085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V="1">
            <a:off x="9366255" y="3699923"/>
            <a:ext cx="2275100" cy="3583"/>
          </a:xfrm>
          <a:prstGeom prst="straightConnector1">
            <a:avLst/>
          </a:prstGeom>
          <a:ln w="76200">
            <a:solidFill>
              <a:srgbClr val="1085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596978" y="2551679"/>
            <a:ext cx="2739181" cy="848130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none" lIns="108411" tIns="54204" rIns="108411" bIns="54204" rtlCol="0">
            <a:spAutoFit/>
          </a:bodyPr>
          <a:lstStyle/>
          <a:p>
            <a:pPr algn="ctr" defTabSz="542121">
              <a:defRPr/>
            </a:pP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PV: 7 - 12 Cent/kWh</a:t>
            </a:r>
          </a:p>
          <a:p>
            <a:pPr algn="ctr" defTabSz="542121">
              <a:defRPr/>
            </a:pPr>
            <a:r>
              <a:rPr lang="de-DE" sz="2400" dirty="0">
                <a:solidFill>
                  <a:srgbClr val="C00000"/>
                </a:solidFill>
                <a:latin typeface="Calibri"/>
                <a:cs typeface="Calibri"/>
              </a:rPr>
              <a:t>2040: 4-6 Cent/kWh</a:t>
            </a:r>
          </a:p>
        </p:txBody>
      </p:sp>
      <p:sp>
        <p:nvSpPr>
          <p:cNvPr id="27" name="Rechteck 26"/>
          <p:cNvSpPr/>
          <p:nvPr/>
        </p:nvSpPr>
        <p:spPr>
          <a:xfrm>
            <a:off x="1157" y="5837265"/>
            <a:ext cx="3599723" cy="10207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533" dirty="0">
                <a:solidFill>
                  <a:srgbClr val="FFFFFF"/>
                </a:solidFill>
                <a:latin typeface="Calibri"/>
                <a:cs typeface="Calibri"/>
              </a:rPr>
              <a:t>Biomasse</a:t>
            </a:r>
          </a:p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533" dirty="0">
                <a:solidFill>
                  <a:srgbClr val="FFFFFF"/>
                </a:solidFill>
                <a:latin typeface="Calibri"/>
                <a:cs typeface="Calibri"/>
              </a:rPr>
              <a:t>Biogene Brennstoffe</a:t>
            </a:r>
          </a:p>
        </p:txBody>
      </p:sp>
      <p:sp>
        <p:nvSpPr>
          <p:cNvPr id="47" name="Rechteck 46"/>
          <p:cNvSpPr/>
          <p:nvPr/>
        </p:nvSpPr>
        <p:spPr>
          <a:xfrm>
            <a:off x="11663453" y="5845676"/>
            <a:ext cx="550648" cy="1043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4846071" y="5758007"/>
            <a:ext cx="2588336" cy="79212"/>
          </a:xfrm>
          <a:prstGeom prst="rect">
            <a:avLst/>
          </a:prstGeom>
          <a:gradFill>
            <a:gsLst>
              <a:gs pos="175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  <a:gs pos="78000">
                <a:schemeClr val="bg1"/>
              </a:gs>
              <a:gs pos="35000">
                <a:schemeClr val="bg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599725" y="4458504"/>
            <a:ext cx="3840427" cy="8022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533" dirty="0">
                <a:solidFill>
                  <a:srgbClr val="FFFFFF"/>
                </a:solidFill>
                <a:latin typeface="Calibri"/>
                <a:cs typeface="Calibri"/>
              </a:rPr>
              <a:t>Power </a:t>
            </a:r>
            <a:r>
              <a:rPr lang="de-DE" sz="2533" dirty="0" err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lang="de-DE" sz="2533" dirty="0">
                <a:solidFill>
                  <a:srgbClr val="FFFFFF"/>
                </a:solidFill>
                <a:latin typeface="Calibri"/>
                <a:cs typeface="Calibri"/>
              </a:rPr>
              <a:t> Gas/Liquid</a:t>
            </a:r>
          </a:p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5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51813" y="5029107"/>
            <a:ext cx="2588336" cy="23169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  <a:gs pos="78000">
                <a:schemeClr val="bg1"/>
              </a:gs>
              <a:gs pos="44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dirty="0">
                <a:solidFill>
                  <a:srgbClr val="FFFFFF"/>
                </a:solidFill>
                <a:latin typeface="Calibri"/>
                <a:cs typeface="Calibri"/>
              </a:rPr>
              <a:t>Verluste</a:t>
            </a:r>
          </a:p>
        </p:txBody>
      </p:sp>
      <p:sp>
        <p:nvSpPr>
          <p:cNvPr id="51" name="Rechteck 50"/>
          <p:cNvSpPr/>
          <p:nvPr/>
        </p:nvSpPr>
        <p:spPr>
          <a:xfrm>
            <a:off x="3593990" y="5834982"/>
            <a:ext cx="3850929" cy="10230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333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533" dirty="0">
                <a:solidFill>
                  <a:srgbClr val="FFFFFF"/>
                </a:solidFill>
                <a:latin typeface="Calibri"/>
                <a:cs typeface="Calibri"/>
              </a:rPr>
              <a:t>Speicherung</a:t>
            </a:r>
          </a:p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5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4849631" y="6721421"/>
            <a:ext cx="2588336" cy="13657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1"/>
              </a:gs>
              <a:gs pos="69000">
                <a:schemeClr val="bg1"/>
              </a:gs>
              <a:gs pos="18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128484" y="4077078"/>
            <a:ext cx="219004" cy="437698"/>
          </a:xfrm>
          <a:prstGeom prst="rect">
            <a:avLst/>
          </a:prstGeom>
          <a:noFill/>
        </p:spPr>
        <p:txBody>
          <a:bodyPr wrap="none" lIns="108411" tIns="54204" rIns="108411" bIns="54204" rtlCol="0">
            <a:spAutoFit/>
          </a:bodyPr>
          <a:lstStyle/>
          <a:p>
            <a:pPr defTabSz="1084245">
              <a:defRPr/>
            </a:pPr>
            <a:endParaRPr lang="de-DE" sz="2133" dirty="0">
              <a:solidFill>
                <a:srgbClr val="000000"/>
              </a:solidFill>
              <a:latin typeface="Times New Roman"/>
              <a:cs typeface="Arial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9358581" y="4279392"/>
            <a:ext cx="2277467" cy="340157"/>
          </a:xfrm>
          <a:custGeom>
            <a:avLst/>
            <a:gdLst>
              <a:gd name="connsiteX0" fmla="*/ 0 w 1708100"/>
              <a:gd name="connsiteY0" fmla="*/ 340157 h 340157"/>
              <a:gd name="connsiteX1" fmla="*/ 1708100 w 1708100"/>
              <a:gd name="connsiteY1" fmla="*/ 336499 h 340157"/>
              <a:gd name="connsiteX2" fmla="*/ 1689812 w 1708100"/>
              <a:gd name="connsiteY2" fmla="*/ 0 h 340157"/>
              <a:gd name="connsiteX3" fmla="*/ 1605687 w 1708100"/>
              <a:gd name="connsiteY3" fmla="*/ 3658 h 340157"/>
              <a:gd name="connsiteX4" fmla="*/ 3658 w 1708100"/>
              <a:gd name="connsiteY4" fmla="*/ 186538 h 340157"/>
              <a:gd name="connsiteX5" fmla="*/ 0 w 1708100"/>
              <a:gd name="connsiteY5" fmla="*/ 340157 h 34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8100" h="340157">
                <a:moveTo>
                  <a:pt x="0" y="340157"/>
                </a:moveTo>
                <a:lnTo>
                  <a:pt x="1708100" y="336499"/>
                </a:lnTo>
                <a:lnTo>
                  <a:pt x="1689812" y="0"/>
                </a:lnTo>
                <a:lnTo>
                  <a:pt x="1605687" y="3658"/>
                </a:lnTo>
                <a:lnTo>
                  <a:pt x="3658" y="186538"/>
                </a:lnTo>
                <a:cubicBezTo>
                  <a:pt x="4877" y="237744"/>
                  <a:pt x="6097" y="288951"/>
                  <a:pt x="0" y="340157"/>
                </a:cubicBezTo>
                <a:close/>
              </a:path>
            </a:pathLst>
          </a:custGeom>
          <a:solidFill>
            <a:srgbClr val="D1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411" tIns="54204" rIns="108411" bIns="54204" rtlCol="0" anchor="ctr"/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800" dirty="0">
              <a:solidFill>
                <a:srgbClr val="FFFFFF"/>
              </a:solidFill>
              <a:latin typeface="Calibri"/>
              <a:cs typeface="Calibri"/>
            </a:endParaRP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dirty="0">
                <a:solidFill>
                  <a:srgbClr val="FFFFFF"/>
                </a:solidFill>
                <a:latin typeface="Calibri"/>
                <a:cs typeface="Calibri"/>
              </a:rPr>
              <a:t>Lastmanagement</a:t>
            </a:r>
            <a:endParaRPr lang="de-DE" sz="13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599725" y="2569221"/>
            <a:ext cx="3840427" cy="18831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dirty="0">
                <a:solidFill>
                  <a:srgbClr val="FFFFFF"/>
                </a:solidFill>
                <a:latin typeface="Calibri"/>
                <a:cs typeface="Calibri"/>
              </a:rPr>
              <a:t>Direktnutzung   </a:t>
            </a: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733" dirty="0">
                <a:solidFill>
                  <a:srgbClr val="FFFFFF"/>
                </a:solidFill>
                <a:latin typeface="Calibri"/>
                <a:cs typeface="Calibri"/>
              </a:rPr>
              <a:t>- Eigenstromnutzung</a:t>
            </a:r>
          </a:p>
          <a:p>
            <a:pPr marL="542121" lvl="1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733" dirty="0">
                <a:solidFill>
                  <a:srgbClr val="FFFFFF"/>
                </a:solidFill>
                <a:latin typeface="Calibri"/>
                <a:cs typeface="Calibri"/>
              </a:rPr>
              <a:t>- Gebäude</a:t>
            </a:r>
          </a:p>
          <a:p>
            <a:pPr marL="542121" lvl="1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733" dirty="0">
                <a:solidFill>
                  <a:srgbClr val="FFFFFF"/>
                </a:solidFill>
                <a:latin typeface="Calibri"/>
                <a:cs typeface="Calibri"/>
              </a:rPr>
              <a:t>- Quartier</a:t>
            </a: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733" dirty="0">
                <a:solidFill>
                  <a:srgbClr val="FFFFFF"/>
                </a:solidFill>
                <a:latin typeface="Calibri"/>
                <a:cs typeface="Calibri"/>
              </a:rPr>
              <a:t>- Region</a:t>
            </a:r>
          </a:p>
          <a:p>
            <a:pPr marL="285266" indent="-285266" defTabSz="1084245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de-DE" sz="1733" dirty="0">
                <a:solidFill>
                  <a:srgbClr val="FFFFFF"/>
                </a:solidFill>
                <a:latin typeface="Calibri"/>
                <a:cs typeface="Calibri"/>
              </a:rPr>
              <a:t>Verbund national/intern.</a:t>
            </a:r>
          </a:p>
          <a:p>
            <a:pPr marL="342341" indent="-342341" defTabSz="1084245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de-DE" sz="8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3596172" y="3717032"/>
            <a:ext cx="3838473" cy="0"/>
          </a:xfrm>
          <a:prstGeom prst="straightConnector1">
            <a:avLst/>
          </a:prstGeom>
          <a:ln w="76200">
            <a:solidFill>
              <a:srgbClr val="1085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4856573" y="4294491"/>
            <a:ext cx="2588336" cy="1605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  <a:gs pos="78000">
                <a:schemeClr val="bg1"/>
              </a:gs>
              <a:gs pos="44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dirty="0">
                <a:solidFill>
                  <a:srgbClr val="FFFFFF"/>
                </a:solidFill>
                <a:latin typeface="Calibri"/>
                <a:cs typeface="Calibri"/>
              </a:rPr>
              <a:t>Verluste</a:t>
            </a:r>
          </a:p>
        </p:txBody>
      </p:sp>
      <p:sp>
        <p:nvSpPr>
          <p:cNvPr id="53" name="Rechteck 52"/>
          <p:cNvSpPr/>
          <p:nvPr/>
        </p:nvSpPr>
        <p:spPr>
          <a:xfrm>
            <a:off x="9352566" y="4619565"/>
            <a:ext cx="2272767" cy="133640"/>
          </a:xfrm>
          <a:prstGeom prst="rect">
            <a:avLst/>
          </a:prstGeom>
          <a:gradFill flip="none" rotWithShape="1">
            <a:gsLst>
              <a:gs pos="0">
                <a:srgbClr val="CE0202"/>
              </a:gs>
              <a:gs pos="100000">
                <a:schemeClr val="bg1"/>
              </a:gs>
              <a:gs pos="58000">
                <a:schemeClr val="bg1"/>
              </a:gs>
              <a:gs pos="17000">
                <a:srgbClr val="CE020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411" tIns="54204" rIns="108411" bIns="54204" anchor="ctr"/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133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9421968" y="3486059"/>
            <a:ext cx="2122024" cy="848130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none" lIns="108411" tIns="54204" rIns="108411" bIns="54204" rtlCol="0">
            <a:spAutoFit/>
          </a:bodyPr>
          <a:lstStyle/>
          <a:p>
            <a:pPr algn="ctr" defTabSz="542121">
              <a:defRPr/>
            </a:pP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7-12 Cent/kWh</a:t>
            </a:r>
          </a:p>
          <a:p>
            <a:pPr algn="ctr" defTabSz="542121">
              <a:defRPr/>
            </a:pPr>
            <a:r>
              <a:rPr lang="de-DE" sz="2400" dirty="0">
                <a:solidFill>
                  <a:srgbClr val="C00000"/>
                </a:solidFill>
                <a:latin typeface="Calibri"/>
                <a:cs typeface="Calibri"/>
              </a:rPr>
              <a:t>4-6 Cent/kWh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9360256" y="4326795"/>
            <a:ext cx="2292584" cy="84813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lIns="108411" tIns="54204" rIns="108411" bIns="54204" rtlCol="0">
            <a:spAutoFit/>
          </a:bodyPr>
          <a:lstStyle/>
          <a:p>
            <a:pPr algn="ctr" defTabSz="542121">
              <a:defRPr/>
            </a:pP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ca. 30 Cent/kWh</a:t>
            </a:r>
          </a:p>
          <a:p>
            <a:pPr algn="ctr" defTabSz="542121">
              <a:defRPr/>
            </a:pPr>
            <a:r>
              <a:rPr lang="de-DE" sz="2400" dirty="0">
                <a:solidFill>
                  <a:srgbClr val="AC0000"/>
                </a:solidFill>
                <a:latin typeface="Calibri"/>
                <a:cs typeface="Calibri"/>
              </a:rPr>
              <a:t>ca. 12 Cent/kWh</a:t>
            </a:r>
          </a:p>
        </p:txBody>
      </p:sp>
      <p:sp>
        <p:nvSpPr>
          <p:cNvPr id="45" name="Titel 4"/>
          <p:cNvSpPr txBox="1">
            <a:spLocks/>
          </p:cNvSpPr>
          <p:nvPr/>
        </p:nvSpPr>
        <p:spPr>
          <a:xfrm>
            <a:off x="2688" y="0"/>
            <a:ext cx="12183617" cy="836712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</p:spPr>
        <p:txBody>
          <a:bodyPr vert="horz" lIns="108411" tIns="54204" rIns="108411" bIns="54204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>
              <a:defRPr/>
            </a:pPr>
            <a:r>
              <a:rPr lang="de-DE" sz="2933" dirty="0">
                <a:solidFill>
                  <a:prstClr val="white"/>
                </a:solidFill>
                <a:latin typeface="Calibri"/>
                <a:cs typeface="Arial"/>
              </a:rPr>
              <a:t>1. Von der brennstoff-fossilen zur erneuerbar-strombasierten Versorgung</a:t>
            </a:r>
          </a:p>
        </p:txBody>
      </p:sp>
      <p:sp>
        <p:nvSpPr>
          <p:cNvPr id="32" name="Rechteck 31"/>
          <p:cNvSpPr/>
          <p:nvPr/>
        </p:nvSpPr>
        <p:spPr>
          <a:xfrm>
            <a:off x="11641353" y="476673"/>
            <a:ext cx="550648" cy="30000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411" tIns="54204" rIns="108411" bIns="54204" anchor="ctr"/>
          <a:lstStyle/>
          <a:p>
            <a:pPr algn="ctr"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867" dirty="0">
                <a:solidFill>
                  <a:srgbClr val="FFFFFF"/>
                </a:solidFill>
                <a:latin typeface="Calibri"/>
                <a:cs typeface="Calibri"/>
              </a:rPr>
              <a:t>Niedertemperatur/Gebäude</a:t>
            </a:r>
          </a:p>
        </p:txBody>
      </p:sp>
      <p:sp>
        <p:nvSpPr>
          <p:cNvPr id="25" name="Freihandform 24"/>
          <p:cNvSpPr/>
          <p:nvPr/>
        </p:nvSpPr>
        <p:spPr>
          <a:xfrm>
            <a:off x="7434407" y="476673"/>
            <a:ext cx="4206944" cy="3000075"/>
          </a:xfrm>
          <a:custGeom>
            <a:avLst/>
            <a:gdLst>
              <a:gd name="connsiteX0" fmla="*/ 19844 w 3571779"/>
              <a:gd name="connsiteY0" fmla="*/ 2887057 h 2887057"/>
              <a:gd name="connsiteX1" fmla="*/ 3571779 w 3571779"/>
              <a:gd name="connsiteY1" fmla="*/ 2877136 h 2887057"/>
              <a:gd name="connsiteX2" fmla="*/ 3571779 w 3571779"/>
              <a:gd name="connsiteY2" fmla="*/ 0 h 2887057"/>
              <a:gd name="connsiteX3" fmla="*/ 0 w 3571779"/>
              <a:gd name="connsiteY3" fmla="*/ 1994153 h 2887057"/>
              <a:gd name="connsiteX4" fmla="*/ 19844 w 3571779"/>
              <a:gd name="connsiteY4" fmla="*/ 2887057 h 28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1779" h="2887057">
                <a:moveTo>
                  <a:pt x="19844" y="2887057"/>
                </a:moveTo>
                <a:lnTo>
                  <a:pt x="3571779" y="2877136"/>
                </a:lnTo>
                <a:lnTo>
                  <a:pt x="3571779" y="0"/>
                </a:lnTo>
                <a:lnTo>
                  <a:pt x="0" y="1994153"/>
                </a:lnTo>
                <a:lnTo>
                  <a:pt x="19844" y="2887057"/>
                </a:lnTo>
                <a:close/>
              </a:path>
            </a:pathLst>
          </a:custGeom>
          <a:solidFill>
            <a:srgbClr val="10850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411" tIns="54204" rIns="108411" bIns="54204" rtlCol="0" anchor="ctr"/>
          <a:lstStyle/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FFFFFF"/>
              </a:solidFill>
              <a:latin typeface="Calibri"/>
              <a:cs typeface="Calibri"/>
            </a:endParaRP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FFFFFF"/>
              </a:solidFill>
              <a:latin typeface="Calibri"/>
              <a:cs typeface="Calibri"/>
            </a:endParaRP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FFFFFF"/>
              </a:solidFill>
              <a:latin typeface="Calibri"/>
              <a:cs typeface="Calibri"/>
            </a:endParaRP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FFFFFF"/>
              </a:solidFill>
              <a:latin typeface="Calibri"/>
              <a:cs typeface="Calibri"/>
            </a:endParaRP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FFFFFF"/>
              </a:solidFill>
              <a:latin typeface="Calibri"/>
              <a:cs typeface="Calibri"/>
            </a:endParaRP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200" dirty="0">
              <a:solidFill>
                <a:srgbClr val="FFFFFF"/>
              </a:solidFill>
              <a:latin typeface="Calibri"/>
              <a:cs typeface="Calibri"/>
            </a:endParaRP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FFFFFF"/>
                </a:solidFill>
                <a:latin typeface="Calibri"/>
                <a:cs typeface="Calibri"/>
              </a:rPr>
              <a:t>Direktnutzung über Wärmepumpen </a:t>
            </a: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FFFFFF"/>
                </a:solidFill>
                <a:latin typeface="Calibri"/>
                <a:cs typeface="Calibri"/>
              </a:rPr>
              <a:t>(Arbeitszahl &gt;3)</a:t>
            </a:r>
          </a:p>
          <a:p>
            <a:pPr defTabSz="1084245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667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9471974" y="1700811"/>
            <a:ext cx="1966533" cy="848130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none" lIns="108411" tIns="54204" rIns="108411" bIns="54204" rtlCol="0">
            <a:spAutoFit/>
          </a:bodyPr>
          <a:lstStyle/>
          <a:p>
            <a:pPr algn="ctr" defTabSz="542121">
              <a:defRPr/>
            </a:pP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4 Cent/kWh</a:t>
            </a:r>
          </a:p>
          <a:p>
            <a:pPr algn="ctr" defTabSz="542121">
              <a:defRPr/>
            </a:pPr>
            <a:r>
              <a:rPr lang="de-DE" sz="2400" dirty="0">
                <a:solidFill>
                  <a:srgbClr val="C00000"/>
                </a:solidFill>
                <a:latin typeface="Calibri"/>
                <a:cs typeface="Calibri"/>
              </a:rPr>
              <a:t>1-2 Cent/kWh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7434408" y="888179"/>
            <a:ext cx="8605" cy="5185143"/>
          </a:xfrm>
          <a:prstGeom prst="line">
            <a:avLst/>
          </a:prstGeom>
          <a:ln w="76200">
            <a:solidFill>
              <a:srgbClr val="9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25" idx="2"/>
          </p:cNvCxnSpPr>
          <p:nvPr/>
        </p:nvCxnSpPr>
        <p:spPr>
          <a:xfrm>
            <a:off x="11641351" y="476699"/>
            <a:ext cx="0" cy="6385668"/>
          </a:xfrm>
          <a:prstGeom prst="line">
            <a:avLst/>
          </a:prstGeom>
          <a:ln w="76200">
            <a:solidFill>
              <a:srgbClr val="9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9358056" y="908058"/>
            <a:ext cx="0" cy="5949951"/>
          </a:xfrm>
          <a:prstGeom prst="line">
            <a:avLst/>
          </a:prstGeom>
          <a:ln w="76200">
            <a:solidFill>
              <a:srgbClr val="9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0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5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5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75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5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9" grpId="0" animBg="1"/>
      <p:bldP spid="11" grpId="0"/>
      <p:bldP spid="14" grpId="0" animBg="1"/>
      <p:bldP spid="19" grpId="0" animBg="1"/>
      <p:bldP spid="20" grpId="0" animBg="1"/>
      <p:bldP spid="21" grpId="0" animBg="1"/>
      <p:bldP spid="24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27" grpId="0" animBg="1"/>
      <p:bldP spid="47" grpId="0" animBg="1"/>
      <p:bldP spid="49" grpId="0" animBg="1"/>
      <p:bldP spid="15" grpId="0" animBg="1"/>
      <p:bldP spid="16" grpId="0" animBg="1"/>
      <p:bldP spid="51" grpId="0" animBg="1"/>
      <p:bldP spid="52" grpId="0" animBg="1"/>
      <p:bldP spid="3" grpId="0" animBg="1"/>
      <p:bldP spid="18" grpId="0" animBg="1"/>
      <p:bldP spid="23" grpId="0" animBg="1"/>
      <p:bldP spid="53" grpId="0" animBg="1"/>
      <p:bldP spid="41" grpId="0" animBg="1"/>
      <p:bldP spid="42" grpId="0" animBg="1"/>
      <p:bldP spid="32" grpId="0" animBg="1"/>
      <p:bldP spid="25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18071-CF01-4C00-BE12-D6971F116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7542" y="194485"/>
            <a:ext cx="12186485" cy="494951"/>
          </a:xfrm>
        </p:spPr>
        <p:txBody>
          <a:bodyPr vert="horz" lIns="121920" tIns="60960" rIns="121920" bIns="60960" rtlCol="0" anchor="b">
            <a:normAutofit fontScale="90000"/>
          </a:bodyPr>
          <a:lstStyle/>
          <a:p>
            <a:pPr algn="l"/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7D6820-2156-4FA5-BBE0-9834DDBE9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5845">
              <a:defRPr/>
            </a:pPr>
            <a:fld id="{A4760E64-BF61-4AD2-B3C8-684D629D8313}" type="slidenum">
              <a:rPr lang="de-DE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075845">
                <a:defRPr/>
              </a:pPr>
              <a:t>4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E762D63-7163-4DBB-A252-87DE3DF4E22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7" y="3813043"/>
            <a:ext cx="10377024" cy="288818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36E4F9D-4757-4854-B427-AE63D10FA99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3" y="836712"/>
            <a:ext cx="10377029" cy="2888187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1668FF02-2130-4604-82A5-855B8E0BE5F8}"/>
              </a:ext>
            </a:extLst>
          </p:cNvPr>
          <p:cNvSpPr/>
          <p:nvPr/>
        </p:nvSpPr>
        <p:spPr>
          <a:xfrm>
            <a:off x="6102344" y="909141"/>
            <a:ext cx="2819400" cy="1015663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>
            <a:spAutoFit/>
          </a:bodyPr>
          <a:lstStyle/>
          <a:p>
            <a:pPr defTabSz="1075845">
              <a:spcAft>
                <a:spcPts val="800"/>
              </a:spcAft>
              <a:defRPr/>
            </a:pPr>
            <a: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Standard GEG 2019</a:t>
            </a:r>
            <a:b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Heizung: Wärmepumpe</a:t>
            </a:r>
            <a:b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Jahresarbeitszahl 3,3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E8F9607-5860-4E9A-9936-360A5E782F78}"/>
              </a:ext>
            </a:extLst>
          </p:cNvPr>
          <p:cNvSpPr/>
          <p:nvPr/>
        </p:nvSpPr>
        <p:spPr>
          <a:xfrm>
            <a:off x="6096000" y="3872176"/>
            <a:ext cx="2819400" cy="1015663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>
            <a:spAutoFit/>
          </a:bodyPr>
          <a:lstStyle/>
          <a:p>
            <a:pPr defTabSz="1075845">
              <a:spcAft>
                <a:spcPts val="800"/>
              </a:spcAft>
              <a:defRPr/>
            </a:pPr>
            <a: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Standard Passivhaus</a:t>
            </a:r>
            <a:b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Heizung: Wärmepumpe</a:t>
            </a:r>
            <a:b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Jahresarbeitszahl 3,3 </a:t>
            </a:r>
          </a:p>
        </p:txBody>
      </p:sp>
      <p:sp>
        <p:nvSpPr>
          <p:cNvPr id="11" name="Titel 4">
            <a:extLst>
              <a:ext uri="{FF2B5EF4-FFF2-40B4-BE49-F238E27FC236}">
                <a16:creationId xmlns:a16="http://schemas.microsoft.com/office/drawing/2014/main" id="{D45FE545-F5DA-4682-9754-D3CB9227037A}"/>
              </a:ext>
            </a:extLst>
          </p:cNvPr>
          <p:cNvSpPr txBox="1">
            <a:spLocks/>
          </p:cNvSpPr>
          <p:nvPr/>
        </p:nvSpPr>
        <p:spPr>
          <a:xfrm>
            <a:off x="1287" y="0"/>
            <a:ext cx="12190783" cy="8367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121536" tIns="60768" rIns="121536" bIns="60768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>
              <a:defRPr/>
            </a:pPr>
            <a:r>
              <a:rPr lang="de-DE" sz="2933" dirty="0">
                <a:solidFill>
                  <a:prstClr val="white"/>
                </a:solidFill>
                <a:latin typeface="Calibri"/>
              </a:rPr>
              <a:t>3. Netzverträglichkeit: Effizienz senkt die Leistung des vorzuhaltenden Kraftwerkparks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6449344-B11D-4173-A02D-C377A4BEC4E6}"/>
              </a:ext>
            </a:extLst>
          </p:cNvPr>
          <p:cNvSpPr/>
          <p:nvPr/>
        </p:nvSpPr>
        <p:spPr>
          <a:xfrm>
            <a:off x="783777" y="1188388"/>
            <a:ext cx="701588" cy="1292941"/>
          </a:xfrm>
          <a:prstGeom prst="rect">
            <a:avLst/>
          </a:prstGeom>
          <a:solidFill>
            <a:srgbClr val="C000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0" tIns="60960" rIns="24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75845">
              <a:defRPr/>
            </a:pPr>
            <a:r>
              <a:rPr lang="de-DE" sz="1333" dirty="0">
                <a:solidFill>
                  <a:prstClr val="white"/>
                </a:solidFill>
                <a:latin typeface="Calibri"/>
              </a:rPr>
              <a:t>0,5</a:t>
            </a:r>
          </a:p>
          <a:p>
            <a:pPr algn="ctr" defTabSz="1075845">
              <a:defRPr/>
            </a:pPr>
            <a:r>
              <a:rPr lang="de-DE" sz="1333" dirty="0">
                <a:solidFill>
                  <a:prstClr val="white"/>
                </a:solidFill>
                <a:latin typeface="Calibri"/>
              </a:rPr>
              <a:t>kW/WE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9C5ADDA-EDBC-40AE-BC0A-038F0F9ED7A2}"/>
              </a:ext>
            </a:extLst>
          </p:cNvPr>
          <p:cNvSpPr/>
          <p:nvPr/>
        </p:nvSpPr>
        <p:spPr>
          <a:xfrm>
            <a:off x="796525" y="4984984"/>
            <a:ext cx="671668" cy="467073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000" rIns="24000" rtlCol="0" anchor="ctr"/>
          <a:lstStyle/>
          <a:p>
            <a:pPr algn="ctr" defTabSz="1075845">
              <a:defRPr/>
            </a:pPr>
            <a:r>
              <a:rPr lang="de-DE" sz="1333" dirty="0">
                <a:solidFill>
                  <a:prstClr val="white"/>
                </a:solidFill>
                <a:latin typeface="Calibri"/>
              </a:rPr>
              <a:t>0,17</a:t>
            </a:r>
          </a:p>
          <a:p>
            <a:pPr algn="ctr" defTabSz="1075845">
              <a:defRPr/>
            </a:pPr>
            <a:r>
              <a:rPr lang="de-DE" sz="1333" dirty="0">
                <a:solidFill>
                  <a:prstClr val="white"/>
                </a:solidFill>
                <a:latin typeface="Calibri"/>
              </a:rPr>
              <a:t>kW/WE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246EF59-F9DF-4010-AE9F-E480598FA4E8}"/>
              </a:ext>
            </a:extLst>
          </p:cNvPr>
          <p:cNvSpPr/>
          <p:nvPr/>
        </p:nvSpPr>
        <p:spPr>
          <a:xfrm>
            <a:off x="719403" y="2705335"/>
            <a:ext cx="8256917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75845"/>
            <a:r>
              <a:rPr lang="de-DE" sz="2667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Differenz Wohngebäude BRD: 11 GW </a:t>
            </a:r>
            <a:endParaRPr lang="de-DE" sz="2667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2983ECA-2AF7-42D7-B3E5-470EB9954264}"/>
              </a:ext>
            </a:extLst>
          </p:cNvPr>
          <p:cNvSpPr/>
          <p:nvPr/>
        </p:nvSpPr>
        <p:spPr>
          <a:xfrm>
            <a:off x="5999990" y="2705335"/>
            <a:ext cx="7968885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75845"/>
            <a:r>
              <a:rPr lang="de-DE" sz="2667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 </a:t>
            </a:r>
            <a:r>
              <a:rPr lang="de-DE" sz="2667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 große  Kernkraftwerke</a:t>
            </a:r>
            <a:endParaRPr lang="de-DE" sz="2667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3DB0EA3-519D-4759-B3FD-CEAC06DE1B6E}"/>
              </a:ext>
            </a:extLst>
          </p:cNvPr>
          <p:cNvSpPr/>
          <p:nvPr/>
        </p:nvSpPr>
        <p:spPr>
          <a:xfrm>
            <a:off x="1583499" y="5641081"/>
            <a:ext cx="82569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75845"/>
            <a:r>
              <a:rPr lang="de-DE" sz="3200" dirty="0">
                <a:solidFill>
                  <a:srgbClr val="4B731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Vorteil: Gebäudetechnik um 15 – 40 % günstiger</a:t>
            </a:r>
            <a:endParaRPr lang="de-DE" sz="3200" dirty="0">
              <a:solidFill>
                <a:srgbClr val="4B731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650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/>
          <p:cNvGraphicFramePr/>
          <p:nvPr/>
        </p:nvGraphicFramePr>
        <p:xfrm>
          <a:off x="-17872" y="932724"/>
          <a:ext cx="12192000" cy="562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hteck 6"/>
          <p:cNvSpPr/>
          <p:nvPr/>
        </p:nvSpPr>
        <p:spPr>
          <a:xfrm>
            <a:off x="28756" y="6553982"/>
            <a:ext cx="12174128" cy="376482"/>
          </a:xfrm>
          <a:prstGeom prst="rect">
            <a:avLst/>
          </a:prstGeom>
          <a:solidFill>
            <a:schemeClr val="bg1"/>
          </a:solidFill>
        </p:spPr>
        <p:txBody>
          <a:bodyPr wrap="square" lIns="108745" tIns="54372" rIns="108745" bIns="54372">
            <a:spAutoFit/>
          </a:bodyPr>
          <a:lstStyle/>
          <a:p>
            <a:pPr defTabSz="12143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733" dirty="0">
                <a:solidFill>
                  <a:srgbClr val="000000"/>
                </a:solidFill>
                <a:latin typeface="Calibri"/>
                <a:cs typeface="Arial" panose="020B0604020202020204" pitchFamily="34" charset="0"/>
              </a:rPr>
              <a:t>Schulze Darup: Kostengünstiger und zukunftsfähiger Geschosswohnungsbau im Quartier. – Gefördert: DBU AZ 33119, Berlin 2019</a:t>
            </a:r>
          </a:p>
        </p:txBody>
      </p:sp>
      <p:sp>
        <p:nvSpPr>
          <p:cNvPr id="12" name="Titel 4"/>
          <p:cNvSpPr txBox="1">
            <a:spLocks/>
          </p:cNvSpPr>
          <p:nvPr/>
        </p:nvSpPr>
        <p:spPr>
          <a:xfrm>
            <a:off x="2688" y="0"/>
            <a:ext cx="12183617" cy="836712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</p:spPr>
        <p:txBody>
          <a:bodyPr vert="horz" lIns="108523" tIns="54260" rIns="108523" bIns="5426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>
              <a:defRPr/>
            </a:pPr>
            <a:r>
              <a:rPr lang="de-DE" sz="2533" dirty="0">
                <a:solidFill>
                  <a:prstClr val="white"/>
                </a:solidFill>
                <a:latin typeface="Calibri"/>
              </a:rPr>
              <a:t>Effizienz-Standards – Mehr-/Minderinvestitionen vs. GEG </a:t>
            </a:r>
          </a:p>
        </p:txBody>
      </p:sp>
      <p:sp>
        <p:nvSpPr>
          <p:cNvPr id="11" name="Titel 4">
            <a:extLst>
              <a:ext uri="{FF2B5EF4-FFF2-40B4-BE49-F238E27FC236}">
                <a16:creationId xmlns:a16="http://schemas.microsoft.com/office/drawing/2014/main" id="{7FE7F3F4-9097-4CF6-8E43-F9140E325EC2}"/>
              </a:ext>
            </a:extLst>
          </p:cNvPr>
          <p:cNvSpPr txBox="1">
            <a:spLocks/>
          </p:cNvSpPr>
          <p:nvPr/>
        </p:nvSpPr>
        <p:spPr>
          <a:xfrm>
            <a:off x="7598709" y="0"/>
            <a:ext cx="4641975" cy="836712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</p:spPr>
        <p:txBody>
          <a:bodyPr vert="horz" lIns="48000" tIns="54260" rIns="108523" bIns="5426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>
              <a:defRPr/>
            </a:pPr>
            <a:r>
              <a:rPr lang="de-DE" sz="2533" dirty="0">
                <a:solidFill>
                  <a:prstClr val="white"/>
                </a:solidFill>
                <a:latin typeface="Calibri"/>
              </a:rPr>
              <a:t>– erreichbar für 70 % der Planer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8207C8D-1333-4A43-A093-79026506AB8A}"/>
              </a:ext>
            </a:extLst>
          </p:cNvPr>
          <p:cNvSpPr/>
          <p:nvPr/>
        </p:nvSpPr>
        <p:spPr>
          <a:xfrm>
            <a:off x="9881897" y="260649"/>
            <a:ext cx="2062407" cy="885335"/>
          </a:xfrm>
          <a:prstGeom prst="rect">
            <a:avLst/>
          </a:prstGeom>
          <a:solidFill>
            <a:srgbClr val="D3AE51">
              <a:alpha val="4470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16" tIns="60908" rIns="121816" bIns="60908" rtlCol="0" anchor="ctr"/>
          <a:lstStyle/>
          <a:p>
            <a:pPr algn="ctr" defTabSz="1214356">
              <a:defRPr/>
            </a:pPr>
            <a:endParaRPr lang="de-DE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EA7A141-E581-4E7F-A08B-CFACA2F1963E}"/>
              </a:ext>
            </a:extLst>
          </p:cNvPr>
          <p:cNvSpPr/>
          <p:nvPr/>
        </p:nvSpPr>
        <p:spPr>
          <a:xfrm>
            <a:off x="5414690" y="1028734"/>
            <a:ext cx="2062407" cy="807797"/>
          </a:xfrm>
          <a:prstGeom prst="rect">
            <a:avLst/>
          </a:prstGeom>
          <a:solidFill>
            <a:srgbClr val="D3AE51">
              <a:alpha val="4470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16" tIns="60908" rIns="121816" bIns="60908" rtlCol="0" anchor="ctr"/>
          <a:lstStyle/>
          <a:p>
            <a:pPr algn="ctr" defTabSz="1214356">
              <a:defRPr/>
            </a:pPr>
            <a:endParaRPr lang="de-DE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949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/>
          <p:cNvGraphicFramePr/>
          <p:nvPr/>
        </p:nvGraphicFramePr>
        <p:xfrm>
          <a:off x="-17872" y="932724"/>
          <a:ext cx="12192000" cy="562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hteck 6"/>
          <p:cNvSpPr/>
          <p:nvPr/>
        </p:nvSpPr>
        <p:spPr>
          <a:xfrm>
            <a:off x="28756" y="6553982"/>
            <a:ext cx="12174128" cy="376482"/>
          </a:xfrm>
          <a:prstGeom prst="rect">
            <a:avLst/>
          </a:prstGeom>
          <a:solidFill>
            <a:schemeClr val="bg1"/>
          </a:solidFill>
        </p:spPr>
        <p:txBody>
          <a:bodyPr wrap="square" lIns="108745" tIns="54372" rIns="108745" bIns="54372">
            <a:spAutoFit/>
          </a:bodyPr>
          <a:lstStyle/>
          <a:p>
            <a:pPr defTabSz="12143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733" dirty="0">
                <a:solidFill>
                  <a:srgbClr val="000000"/>
                </a:solidFill>
                <a:latin typeface="Calibri"/>
                <a:cs typeface="Arial" panose="020B0604020202020204" pitchFamily="34" charset="0"/>
              </a:rPr>
              <a:t>Schulze Darup: Kostengünstiger und zukunftsfähiger Geschosswohnungsbau im Quartier. – Gefördert: DBU AZ 33119, Berlin 2019</a:t>
            </a:r>
          </a:p>
        </p:txBody>
      </p:sp>
      <p:sp>
        <p:nvSpPr>
          <p:cNvPr id="12" name="Titel 4"/>
          <p:cNvSpPr txBox="1">
            <a:spLocks/>
          </p:cNvSpPr>
          <p:nvPr/>
        </p:nvSpPr>
        <p:spPr>
          <a:xfrm>
            <a:off x="2688" y="0"/>
            <a:ext cx="12183617" cy="836712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</p:spPr>
        <p:txBody>
          <a:bodyPr vert="horz" lIns="108523" tIns="54260" rIns="108523" bIns="5426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>
              <a:defRPr/>
            </a:pPr>
            <a:r>
              <a:rPr lang="de-DE" sz="2533" dirty="0">
                <a:solidFill>
                  <a:prstClr val="white"/>
                </a:solidFill>
                <a:latin typeface="Calibri"/>
              </a:rPr>
              <a:t>Effizienz-Standards – Mehr-/Minderinvestitionen vs. GEG </a:t>
            </a:r>
            <a:r>
              <a:rPr lang="de-DE" sz="533" dirty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2533" dirty="0">
                <a:solidFill>
                  <a:prstClr val="white"/>
                </a:solidFill>
                <a:latin typeface="Calibri"/>
              </a:rPr>
              <a:t>– erreichbar für </a:t>
            </a:r>
            <a:r>
              <a:rPr lang="de-DE" sz="2533" dirty="0">
                <a:solidFill>
                  <a:srgbClr val="92D050"/>
                </a:solidFill>
                <a:latin typeface="Calibri"/>
              </a:rPr>
              <a:t>30 %</a:t>
            </a:r>
            <a:r>
              <a:rPr lang="de-DE" sz="2533" dirty="0">
                <a:solidFill>
                  <a:prstClr val="white"/>
                </a:solidFill>
                <a:latin typeface="Calibri"/>
              </a:rPr>
              <a:t> der Planer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B8B22A1-2890-4B42-9F47-F9AD4B44E733}"/>
              </a:ext>
            </a:extLst>
          </p:cNvPr>
          <p:cNvSpPr/>
          <p:nvPr/>
        </p:nvSpPr>
        <p:spPr>
          <a:xfrm>
            <a:off x="3169497" y="4294909"/>
            <a:ext cx="2062407" cy="1191491"/>
          </a:xfrm>
          <a:prstGeom prst="rect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16" tIns="60908" rIns="121816" bIns="60908" rtlCol="0" anchor="ctr"/>
          <a:lstStyle/>
          <a:p>
            <a:pPr algn="ctr" defTabSz="1214356">
              <a:defRPr/>
            </a:pPr>
            <a:endParaRPr lang="de-DE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4353E05-F6BC-46FF-9FEE-8F9F96FFFC3E}"/>
              </a:ext>
            </a:extLst>
          </p:cNvPr>
          <p:cNvSpPr/>
          <p:nvPr/>
        </p:nvSpPr>
        <p:spPr>
          <a:xfrm>
            <a:off x="3169495" y="3868391"/>
            <a:ext cx="2062407" cy="426519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16" tIns="60908" rIns="121816" bIns="60908" rtlCol="0" anchor="ctr"/>
          <a:lstStyle/>
          <a:p>
            <a:pPr algn="ctr" defTabSz="1214356">
              <a:defRPr/>
            </a:pPr>
            <a:endParaRPr lang="de-DE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7AAE3E8-76A3-4A25-9CBC-2CEA1853BF6F}"/>
              </a:ext>
            </a:extLst>
          </p:cNvPr>
          <p:cNvSpPr/>
          <p:nvPr/>
        </p:nvSpPr>
        <p:spPr>
          <a:xfrm>
            <a:off x="7657085" y="3758485"/>
            <a:ext cx="2062407" cy="1718680"/>
          </a:xfrm>
          <a:prstGeom prst="rect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16" tIns="60908" rIns="121816" bIns="60908" rtlCol="0" anchor="ctr"/>
          <a:lstStyle/>
          <a:p>
            <a:pPr algn="ctr" defTabSz="1214356">
              <a:defRPr/>
            </a:pPr>
            <a:endParaRPr lang="de-DE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AB6B5F7-9978-4C0E-B0F2-1A0EBFFC0CBA}"/>
              </a:ext>
            </a:extLst>
          </p:cNvPr>
          <p:cNvSpPr/>
          <p:nvPr/>
        </p:nvSpPr>
        <p:spPr>
          <a:xfrm>
            <a:off x="7657085" y="5486401"/>
            <a:ext cx="2062407" cy="350980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16" tIns="60908" rIns="121816" bIns="60908" rtlCol="0" anchor="ctr"/>
          <a:lstStyle/>
          <a:p>
            <a:pPr algn="ctr" defTabSz="1214356">
              <a:defRPr/>
            </a:pPr>
            <a:endParaRPr lang="de-DE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BFD8C0A-E4E0-4798-8BC0-2A0C869EB7FA}"/>
              </a:ext>
            </a:extLst>
          </p:cNvPr>
          <p:cNvSpPr/>
          <p:nvPr/>
        </p:nvSpPr>
        <p:spPr>
          <a:xfrm>
            <a:off x="1466418" y="740701"/>
            <a:ext cx="1653252" cy="4745699"/>
          </a:xfrm>
          <a:prstGeom prst="rect">
            <a:avLst/>
          </a:prstGeom>
          <a:solidFill>
            <a:srgbClr val="92D050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000" tIns="60908" rIns="24000" bIns="60908" rtlCol="0" anchor="ctr"/>
          <a:lstStyle/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2400" dirty="0">
              <a:solidFill>
                <a:srgbClr val="34411B"/>
              </a:solidFill>
              <a:latin typeface="Calibri"/>
            </a:endParaRPr>
          </a:p>
          <a:p>
            <a:pPr algn="ctr" defTabSz="1214356">
              <a:defRPr/>
            </a:pPr>
            <a:endParaRPr lang="de-DE" sz="2400" dirty="0">
              <a:solidFill>
                <a:srgbClr val="34411B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Förderung</a:t>
            </a: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240</a:t>
            </a:r>
            <a:r>
              <a:rPr lang="de-DE" sz="1867" dirty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2133" dirty="0">
                <a:solidFill>
                  <a:prstClr val="white"/>
                </a:solidFill>
                <a:latin typeface="Calibri"/>
              </a:rPr>
              <a:t>€/m² WF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1867" dirty="0">
                <a:solidFill>
                  <a:prstClr val="white"/>
                </a:solidFill>
                <a:latin typeface="Calibri"/>
              </a:rPr>
              <a:t>Bezug 75 m²/WE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F5157B8-BDF1-4E4C-BA6D-B324C541A4EA}"/>
              </a:ext>
            </a:extLst>
          </p:cNvPr>
          <p:cNvSpPr/>
          <p:nvPr/>
        </p:nvSpPr>
        <p:spPr>
          <a:xfrm>
            <a:off x="3674663" y="0"/>
            <a:ext cx="1653252" cy="5486400"/>
          </a:xfrm>
          <a:prstGeom prst="rect">
            <a:avLst/>
          </a:prstGeom>
          <a:solidFill>
            <a:srgbClr val="679E2A">
              <a:alpha val="51765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000" tIns="60908" rIns="24000" bIns="60908" rtlCol="0" anchor="ctr"/>
          <a:lstStyle/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srgbClr val="568424"/>
                </a:solidFill>
                <a:latin typeface="Calibri"/>
              </a:rPr>
              <a:t>KfW 153</a:t>
            </a:r>
          </a:p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Förderung</a:t>
            </a: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320</a:t>
            </a:r>
            <a:r>
              <a:rPr lang="de-DE" sz="1867" dirty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2133" dirty="0">
                <a:solidFill>
                  <a:prstClr val="white"/>
                </a:solidFill>
                <a:latin typeface="Calibri"/>
              </a:rPr>
              <a:t>€/m² WF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1867" dirty="0">
                <a:solidFill>
                  <a:prstClr val="white"/>
                </a:solidFill>
                <a:latin typeface="Calibri"/>
              </a:rPr>
              <a:t>Bezug 75 m²/WE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D2A0E8D-4AFC-4B71-A1FD-9C8D049D1191}"/>
              </a:ext>
            </a:extLst>
          </p:cNvPr>
          <p:cNvSpPr/>
          <p:nvPr/>
        </p:nvSpPr>
        <p:spPr>
          <a:xfrm>
            <a:off x="5903979" y="-27384"/>
            <a:ext cx="1653252" cy="5513784"/>
          </a:xfrm>
          <a:prstGeom prst="rect">
            <a:avLst/>
          </a:prstGeom>
          <a:solidFill>
            <a:srgbClr val="568424">
              <a:alpha val="6078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000" tIns="60908" rIns="24000" bIns="60908" rtlCol="0" anchor="ctr"/>
          <a:lstStyle/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Förderung</a:t>
            </a: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400</a:t>
            </a:r>
            <a:r>
              <a:rPr lang="de-DE" sz="1867" dirty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2133" dirty="0">
                <a:solidFill>
                  <a:prstClr val="white"/>
                </a:solidFill>
                <a:latin typeface="Calibri"/>
              </a:rPr>
              <a:t>€/m² WF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1867" dirty="0">
                <a:solidFill>
                  <a:prstClr val="white"/>
                </a:solidFill>
                <a:latin typeface="Calibri"/>
              </a:rPr>
              <a:t>Bezug 75 m²/WE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77BF687-709E-4104-9392-4B3A54E6B0B9}"/>
              </a:ext>
            </a:extLst>
          </p:cNvPr>
          <p:cNvSpPr/>
          <p:nvPr/>
        </p:nvSpPr>
        <p:spPr>
          <a:xfrm>
            <a:off x="5413162" y="2180862"/>
            <a:ext cx="2062407" cy="581583"/>
          </a:xfrm>
          <a:prstGeom prst="rect">
            <a:avLst/>
          </a:prstGeom>
          <a:solidFill>
            <a:srgbClr val="FFC000">
              <a:alpha val="4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16" tIns="60908" rIns="121816" bIns="60908" rtlCol="0" anchor="ctr"/>
          <a:lstStyle/>
          <a:p>
            <a:pPr algn="ctr" defTabSz="1214356">
              <a:defRPr/>
            </a:pPr>
            <a:endParaRPr lang="de-DE" sz="2400" dirty="0">
              <a:solidFill>
                <a:srgbClr val="B18B2D"/>
              </a:solidFill>
              <a:latin typeface="Calibri"/>
            </a:endParaRPr>
          </a:p>
          <a:p>
            <a:pPr algn="ctr" defTabSz="1214356">
              <a:defRPr/>
            </a:pPr>
            <a:endParaRPr lang="de-DE" sz="2400" dirty="0">
              <a:solidFill>
                <a:srgbClr val="B18B2D"/>
              </a:solidFill>
              <a:latin typeface="Calibri"/>
            </a:endParaRPr>
          </a:p>
          <a:p>
            <a:pPr algn="ctr" defTabSz="1214356">
              <a:defRPr/>
            </a:pPr>
            <a:endParaRPr lang="de-DE" sz="2400" dirty="0">
              <a:solidFill>
                <a:srgbClr val="B18B2D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srgbClr val="B18B2D"/>
                </a:solidFill>
                <a:latin typeface="Calibri"/>
              </a:rPr>
              <a:t>Interface</a:t>
            </a:r>
          </a:p>
          <a:p>
            <a:pPr algn="ctr" defTabSz="1214356">
              <a:defRPr/>
            </a:pPr>
            <a:endParaRPr lang="de-DE" sz="2400" dirty="0">
              <a:solidFill>
                <a:srgbClr val="B18B2D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srgbClr val="B18B2D"/>
                </a:solidFill>
                <a:latin typeface="Calibri"/>
              </a:rPr>
              <a:t>100 – 1.500 €/WE</a:t>
            </a:r>
          </a:p>
          <a:p>
            <a:pPr algn="ctr" defTabSz="1214356">
              <a:defRPr/>
            </a:pPr>
            <a:endParaRPr lang="de-DE" sz="2400" dirty="0">
              <a:solidFill>
                <a:srgbClr val="B18B2D"/>
              </a:solidFill>
              <a:latin typeface="Calibri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3D20563-EEEE-4017-86D6-1A308D5AD650}"/>
              </a:ext>
            </a:extLst>
          </p:cNvPr>
          <p:cNvSpPr/>
          <p:nvPr/>
        </p:nvSpPr>
        <p:spPr>
          <a:xfrm>
            <a:off x="8187165" y="-27384"/>
            <a:ext cx="1653252" cy="5486400"/>
          </a:xfrm>
          <a:prstGeom prst="rect">
            <a:avLst/>
          </a:prstGeom>
          <a:solidFill>
            <a:srgbClr val="679E2A">
              <a:alpha val="51765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000" tIns="60908" rIns="24000" bIns="60908" rtlCol="0" anchor="ctr"/>
          <a:lstStyle/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srgbClr val="568424"/>
                </a:solidFill>
                <a:latin typeface="Calibri"/>
              </a:rPr>
              <a:t>KfW 153</a:t>
            </a:r>
          </a:p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Förderung</a:t>
            </a: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320</a:t>
            </a:r>
            <a:r>
              <a:rPr lang="de-DE" sz="1867" dirty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2133" dirty="0">
                <a:solidFill>
                  <a:prstClr val="white"/>
                </a:solidFill>
                <a:latin typeface="Calibri"/>
              </a:rPr>
              <a:t>€/m² WF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1867" dirty="0">
                <a:solidFill>
                  <a:prstClr val="white"/>
                </a:solidFill>
                <a:latin typeface="Calibri"/>
              </a:rPr>
              <a:t>Bezug 75 m²/WE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862AC39-D3F6-4475-9480-398278FDDB46}"/>
              </a:ext>
            </a:extLst>
          </p:cNvPr>
          <p:cNvSpPr/>
          <p:nvPr/>
        </p:nvSpPr>
        <p:spPr>
          <a:xfrm>
            <a:off x="10416481" y="-27384"/>
            <a:ext cx="1653252" cy="5513784"/>
          </a:xfrm>
          <a:prstGeom prst="rect">
            <a:avLst/>
          </a:prstGeom>
          <a:solidFill>
            <a:srgbClr val="568424">
              <a:alpha val="6078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000" tIns="60908" rIns="24000" bIns="60908" rtlCol="0" anchor="ctr"/>
          <a:lstStyle/>
          <a:p>
            <a:pPr algn="ctr" defTabSz="1214356">
              <a:defRPr/>
            </a:pPr>
            <a:endParaRPr lang="de-DE" sz="2400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Förderung</a:t>
            </a:r>
          </a:p>
          <a:p>
            <a:pPr algn="ctr" defTabSz="1214356">
              <a:defRPr/>
            </a:pPr>
            <a:r>
              <a:rPr lang="de-DE" sz="2400" dirty="0">
                <a:solidFill>
                  <a:prstClr val="white"/>
                </a:solidFill>
                <a:latin typeface="Calibri"/>
              </a:rPr>
              <a:t>400</a:t>
            </a:r>
            <a:r>
              <a:rPr lang="de-DE" sz="1867" dirty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2133" dirty="0">
                <a:solidFill>
                  <a:prstClr val="white"/>
                </a:solidFill>
                <a:latin typeface="Calibri"/>
              </a:rPr>
              <a:t>€/m² WF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r>
              <a:rPr lang="de-DE" sz="1867" dirty="0">
                <a:solidFill>
                  <a:prstClr val="white"/>
                </a:solidFill>
                <a:latin typeface="Calibri"/>
              </a:rPr>
              <a:t>Bezug 75 m²/WE</a:t>
            </a: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  <a:p>
            <a:pPr algn="ctr" defTabSz="1214356">
              <a:defRPr/>
            </a:pPr>
            <a:endParaRPr lang="de-DE" sz="1867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069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2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Breitbild</PresentationFormat>
  <Paragraphs>145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Wingdings</vt:lpstr>
      <vt:lpstr>22_Benutzerdefiniertes Design</vt:lpstr>
      <vt:lpstr>2_Larissa</vt:lpstr>
      <vt:lpstr>5_Office-Design</vt:lpstr>
      <vt:lpstr>PowerPoint-Präsentation</vt:lpstr>
      <vt:lpstr>2. Balance zwischen Effizienz und Erneuerbaren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Burkhard Schulze Darup</dc:creator>
  <cp:lastModifiedBy>Burkhard Schulze Darup</cp:lastModifiedBy>
  <cp:revision>1</cp:revision>
  <dcterms:created xsi:type="dcterms:W3CDTF">2022-03-17T06:53:30Z</dcterms:created>
  <dcterms:modified xsi:type="dcterms:W3CDTF">2022-03-17T06:54:01Z</dcterms:modified>
</cp:coreProperties>
</file>